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9" r:id="rId2"/>
    <p:sldId id="539" r:id="rId3"/>
    <p:sldId id="540" r:id="rId4"/>
    <p:sldId id="541" r:id="rId5"/>
    <p:sldId id="542" r:id="rId6"/>
    <p:sldId id="543" r:id="rId7"/>
    <p:sldId id="544" r:id="rId8"/>
    <p:sldId id="545" r:id="rId9"/>
    <p:sldId id="546" r:id="rId10"/>
    <p:sldId id="561" r:id="rId11"/>
    <p:sldId id="550" r:id="rId12"/>
    <p:sldId id="551" r:id="rId13"/>
    <p:sldId id="552" r:id="rId14"/>
    <p:sldId id="553" r:id="rId15"/>
    <p:sldId id="554" r:id="rId16"/>
    <p:sldId id="491" r:id="rId17"/>
    <p:sldId id="497" r:id="rId18"/>
    <p:sldId id="498" r:id="rId19"/>
    <p:sldId id="538" r:id="rId20"/>
    <p:sldId id="354" r:id="rId21"/>
    <p:sldId id="340" r:id="rId22"/>
    <p:sldId id="341" r:id="rId23"/>
    <p:sldId id="444" r:id="rId24"/>
    <p:sldId id="445" r:id="rId25"/>
    <p:sldId id="446" r:id="rId26"/>
    <p:sldId id="447" r:id="rId27"/>
    <p:sldId id="523" r:id="rId28"/>
    <p:sldId id="524" r:id="rId29"/>
    <p:sldId id="299" r:id="rId30"/>
    <p:sldId id="320" r:id="rId31"/>
    <p:sldId id="325" r:id="rId32"/>
    <p:sldId id="532" r:id="rId33"/>
    <p:sldId id="321" r:id="rId34"/>
    <p:sldId id="378" r:id="rId35"/>
    <p:sldId id="437" r:id="rId36"/>
    <p:sldId id="319" r:id="rId37"/>
    <p:sldId id="435" r:id="rId38"/>
    <p:sldId id="440" r:id="rId39"/>
    <p:sldId id="537" r:id="rId40"/>
    <p:sldId id="338" r:id="rId41"/>
    <p:sldId id="348" r:id="rId42"/>
  </p:sldIdLst>
  <p:sldSz cx="10801350" cy="14401800"/>
  <p:notesSz cx="6805613" cy="9939338"/>
  <p:defaultTextStyle>
    <a:defPPr>
      <a:defRPr lang="ko-KR"/>
    </a:defPPr>
    <a:lvl1pPr marL="0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40664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81328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221992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62656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703320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443984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84648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925312" algn="l" defTabSz="1481328" rtl="0" eaLnBrk="1" latinLnBrk="1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D618E1C-7413-4B3B-907B-01823D0D06CD}">
          <p14:sldIdLst>
            <p14:sldId id="259"/>
          </p14:sldIdLst>
        </p14:section>
        <p14:section name="로그인 /회원가입 /비번찾기" id="{E0FF746B-3A06-4DD0-B42F-52F93C37CF09}">
          <p14:sldIdLst/>
        </p14:section>
        <p14:section name="메인, 리스트 (방송,영화)" id="{41F33DA5-C68B-4229-BF00-4E913B58C762}">
          <p14:sldIdLst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61"/>
            <p14:sldId id="550"/>
            <p14:sldId id="551"/>
            <p14:sldId id="552"/>
            <p14:sldId id="553"/>
            <p14:sldId id="554"/>
            <p14:sldId id="491"/>
          </p14:sldIdLst>
        </p14:section>
        <p14:section name="마이페이지" id="{0E67D38C-7049-411D-ADB4-7CFB677E2EB1}">
          <p14:sldIdLst/>
        </p14:section>
        <p14:section name="바이어관리" id="{805A9F5D-8880-49ED-AE38-81EA0D3F8A25}">
          <p14:sldIdLst>
            <p14:sldId id="497"/>
            <p14:sldId id="498"/>
            <p14:sldId id="538"/>
            <p14:sldId id="354"/>
            <p14:sldId id="340"/>
            <p14:sldId id="341"/>
            <p14:sldId id="444"/>
            <p14:sldId id="445"/>
            <p14:sldId id="446"/>
            <p14:sldId id="447"/>
          </p14:sldIdLst>
        </p14:section>
        <p14:section name="제목 없는 구역" id="{8112424D-F1D2-4EDB-8847-7BA6A4316087}">
          <p14:sldIdLst>
            <p14:sldId id="523"/>
            <p14:sldId id="524"/>
            <p14:sldId id="299"/>
            <p14:sldId id="320"/>
            <p14:sldId id="325"/>
          </p14:sldIdLst>
        </p14:section>
        <p14:section name="제목 없는 구역" id="{6CCEB534-010E-4288-9E9B-406F9A3C3FE7}">
          <p14:sldIdLst>
            <p14:sldId id="532"/>
            <p14:sldId id="321"/>
            <p14:sldId id="378"/>
            <p14:sldId id="437"/>
            <p14:sldId id="319"/>
            <p14:sldId id="435"/>
            <p14:sldId id="440"/>
            <p14:sldId id="537"/>
            <p14:sldId id="338"/>
            <p14:sldId id="3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3" autoAdjust="0"/>
    <p:restoredTop sz="99484" autoAdjust="0"/>
  </p:normalViewPr>
  <p:slideViewPr>
    <p:cSldViewPr>
      <p:cViewPr>
        <p:scale>
          <a:sx n="100" d="100"/>
          <a:sy n="100" d="100"/>
        </p:scale>
        <p:origin x="-1788" y="120"/>
      </p:cViewPr>
      <p:guideLst>
        <p:guide orient="horz" pos="182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5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11F5B-1EFE-40F3-9935-AC6FAEAD0335}" type="datetimeFigureOut">
              <a:rPr lang="ko-KR" altLang="en-US" smtClean="0"/>
              <a:pPr/>
              <a:t>2011-10-31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6600" y="746125"/>
            <a:ext cx="279241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AC2E0-D293-42C1-9331-E92CADC2C2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25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40664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81328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221992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62656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703320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443984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84648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925312" algn="l" defTabSz="148132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29A9-C402-4FC5-872A-FA2DC56314CE}" type="datetime1">
              <a:rPr lang="ko-KR" altLang="en-US" smtClean="0"/>
              <a:pPr/>
              <a:t>2011-10-31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90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0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9637-CB7B-4AA9-B72A-80BCD859CC17}" type="datetime1">
              <a:rPr lang="ko-KR" altLang="en-US" smtClean="0"/>
              <a:pPr/>
              <a:t>2011-10-31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335513" y="-1"/>
            <a:ext cx="0" cy="144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H="1">
            <a:off x="-9525" y="278607"/>
            <a:ext cx="93348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07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서브메뉴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89637-CB7B-4AA9-B72A-80BCD859CC17}" type="datetime1">
              <a:rPr lang="ko-KR" altLang="en-US" smtClean="0"/>
              <a:pPr/>
              <a:t>2011-10-31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335513" y="-1"/>
            <a:ext cx="0" cy="144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1784093" y="289700"/>
            <a:ext cx="0" cy="141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088893" y="289700"/>
            <a:ext cx="0" cy="14112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H="1">
            <a:off x="-9525" y="278607"/>
            <a:ext cx="93348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34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68" y="576740"/>
            <a:ext cx="9721215" cy="2400300"/>
          </a:xfrm>
          <a:prstGeom prst="rect">
            <a:avLst/>
          </a:prstGeom>
        </p:spPr>
        <p:txBody>
          <a:bodyPr vert="horz" lIns="148133" tIns="74066" rIns="148133" bIns="74066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3360421"/>
            <a:ext cx="9721215" cy="9504522"/>
          </a:xfrm>
          <a:prstGeom prst="rect">
            <a:avLst/>
          </a:prstGeom>
        </p:spPr>
        <p:txBody>
          <a:bodyPr vert="horz" lIns="148133" tIns="74066" rIns="148133" bIns="7406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13348337"/>
            <a:ext cx="2520315" cy="766763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89637-CB7B-4AA9-B72A-80BCD859CC17}" type="datetime1">
              <a:rPr lang="ko-KR" altLang="en-US" smtClean="0"/>
              <a:pPr/>
              <a:t>2011-10-31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2" y="13348337"/>
            <a:ext cx="3420427" cy="766763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937179" y="13897644"/>
            <a:ext cx="854858" cy="339346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E1987-AF1F-4645-B8E7-7C14480493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024411" y="-1656084"/>
            <a:ext cx="48965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스크롤방지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024411" y="15412716"/>
            <a:ext cx="48965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스크롤방지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49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ctr" defTabSz="1481328" rtl="0" eaLnBrk="1" latinLnBrk="1" hangingPunct="1">
        <a:spcBef>
          <a:spcPct val="0"/>
        </a:spcBef>
        <a:buNone/>
        <a:defRPr sz="7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498" indent="-555498" algn="l" defTabSz="1481328" rtl="0" eaLnBrk="1" latinLnBrk="1" hangingPunct="1">
        <a:spcBef>
          <a:spcPct val="20000"/>
        </a:spcBef>
        <a:buFont typeface="Arial" pitchFamily="34" charset="0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203579" indent="-462915" algn="l" defTabSz="1481328" rtl="0" eaLnBrk="1" latinLnBrk="1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51660" indent="-370332" algn="l" defTabSz="1481328" rtl="0" eaLnBrk="1" latinLnBrk="1" hangingPunct="1">
        <a:spcBef>
          <a:spcPct val="20000"/>
        </a:spcBef>
        <a:buFont typeface="Arial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324" indent="-370332" algn="l" defTabSz="1481328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332988" indent="-370332" algn="l" defTabSz="1481328" rtl="0" eaLnBrk="1" latinLnBrk="1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73652" indent="-370332" algn="l" defTabSz="148132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14316" indent="-370332" algn="l" defTabSz="148132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554980" indent="-370332" algn="l" defTabSz="148132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95644" indent="-370332" algn="l" defTabSz="148132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81328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221992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62656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703320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443984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84648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925312" algn="l" defTabSz="1481328" rtl="0" eaLnBrk="1" latinLnBrk="1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8.png"/><Relationship Id="rId12" Type="http://schemas.openxmlformats.org/officeDocument/2006/relationships/image" Target="../media/image56.png"/><Relationship Id="rId17" Type="http://schemas.openxmlformats.org/officeDocument/2006/relationships/image" Target="../media/image18.png"/><Relationship Id="rId2" Type="http://schemas.openxmlformats.org/officeDocument/2006/relationships/image" Target="../media/image23.png"/><Relationship Id="rId16" Type="http://schemas.openxmlformats.org/officeDocument/2006/relationships/image" Target="../media/image1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5" Type="http://schemas.openxmlformats.org/officeDocument/2006/relationships/image" Target="../media/image16.png"/><Relationship Id="rId10" Type="http://schemas.openxmlformats.org/officeDocument/2006/relationships/image" Target="../media/image54.png"/><Relationship Id="rId19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12" Type="http://schemas.openxmlformats.org/officeDocument/2006/relationships/image" Target="../media/image10.png"/><Relationship Id="rId17" Type="http://schemas.openxmlformats.org/officeDocument/2006/relationships/image" Target="../media/image41.png"/><Relationship Id="rId2" Type="http://schemas.openxmlformats.org/officeDocument/2006/relationships/image" Target="../media/image2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18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12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7.png"/><Relationship Id="rId5" Type="http://schemas.openxmlformats.org/officeDocument/2006/relationships/image" Target="../media/image46.jpeg"/><Relationship Id="rId10" Type="http://schemas.openxmlformats.org/officeDocument/2006/relationships/image" Target="../media/image66.png"/><Relationship Id="rId4" Type="http://schemas.openxmlformats.org/officeDocument/2006/relationships/hyperlink" Target="http://movie.naver.com/movie/bi/mi/photoView.nhn?code=80866&amp;imageNid=6250115" TargetMode="External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26" Type="http://schemas.openxmlformats.org/officeDocument/2006/relationships/image" Target="../media/image31.png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30.png"/><Relationship Id="rId2" Type="http://schemas.openxmlformats.org/officeDocument/2006/relationships/image" Target="../media/image23.png"/><Relationship Id="rId16" Type="http://schemas.openxmlformats.org/officeDocument/2006/relationships/image" Target="../media/image19.png"/><Relationship Id="rId20" Type="http://schemas.openxmlformats.org/officeDocument/2006/relationships/image" Target="../media/image25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29.png"/><Relationship Id="rId32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24.png"/><Relationship Id="rId31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5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7.png"/><Relationship Id="rId2" Type="http://schemas.openxmlformats.org/officeDocument/2006/relationships/image" Target="../media/image23.pn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33.png"/><Relationship Id="rId28" Type="http://schemas.openxmlformats.org/officeDocument/2006/relationships/image" Target="../media/image9.png"/><Relationship Id="rId10" Type="http://schemas.openxmlformats.org/officeDocument/2006/relationships/image" Target="../media/image13.png"/><Relationship Id="rId19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31.png"/><Relationship Id="rId27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34.png"/><Relationship Id="rId26" Type="http://schemas.openxmlformats.org/officeDocument/2006/relationships/image" Target="../media/image36.png"/><Relationship Id="rId3" Type="http://schemas.openxmlformats.org/officeDocument/2006/relationships/image" Target="../media/image3.png"/><Relationship Id="rId21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5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19.png"/><Relationship Id="rId20" Type="http://schemas.openxmlformats.org/officeDocument/2006/relationships/image" Target="../media/image30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8.png"/><Relationship Id="rId28" Type="http://schemas.openxmlformats.org/officeDocument/2006/relationships/image" Target="../media/image8.png"/><Relationship Id="rId10" Type="http://schemas.openxmlformats.org/officeDocument/2006/relationships/image" Target="../media/image13.png"/><Relationship Id="rId19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9.png"/><Relationship Id="rId27" Type="http://schemas.openxmlformats.org/officeDocument/2006/relationships/image" Target="../media/image7.png"/><Relationship Id="rId30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image" Target="../media/image39.png"/><Relationship Id="rId17" Type="http://schemas.openxmlformats.org/officeDocument/2006/relationships/image" Target="../media/image10.png"/><Relationship Id="rId2" Type="http://schemas.openxmlformats.org/officeDocument/2006/relationships/image" Target="../media/image37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7.png"/><Relationship Id="rId15" Type="http://schemas.openxmlformats.org/officeDocument/2006/relationships/image" Target="../media/image8.png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1.png"/><Relationship Id="rId3" Type="http://schemas.openxmlformats.org/officeDocument/2006/relationships/image" Target="../media/image4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openxmlformats.org/officeDocument/2006/relationships/image" Target="../media/image46.jpeg"/><Relationship Id="rId4" Type="http://schemas.microsoft.com/office/2007/relationships/hdphoto" Target="../media/hdphoto2.wdp"/><Relationship Id="rId9" Type="http://schemas.openxmlformats.org/officeDocument/2006/relationships/hyperlink" Target="http://movie.naver.com/movie/bi/mi/photoView.nhn?code=80866&amp;imageNid=6250115" TargetMode="External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6129" y="2183013"/>
            <a:ext cx="9883098" cy="1507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845" tIns="182189" rIns="57845" bIns="28922" rtlCol="0" anchor="t"/>
          <a:lstStyle/>
          <a:p>
            <a:r>
              <a:rPr lang="en-US" altLang="ko-KR" sz="4400" b="1" dirty="0">
                <a:solidFill>
                  <a:srgbClr val="00B0F0"/>
                </a:solidFill>
                <a:latin typeface="+mn-ea"/>
              </a:rPr>
              <a:t> B2B Library </a:t>
            </a:r>
            <a:r>
              <a:rPr lang="en-US" altLang="ko-KR" sz="4400" b="1" dirty="0" smtClean="0">
                <a:latin typeface="+mn-ea"/>
              </a:rPr>
              <a:t>Wireframe</a:t>
            </a:r>
            <a:endParaRPr lang="ko-KR" altLang="en-US" sz="44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6159" y="3335259"/>
            <a:ext cx="2808312" cy="18193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845" tIns="28922" rIns="57845" bIns="28922" rtlCol="0" anchor="ctr"/>
          <a:lstStyle/>
          <a:p>
            <a:r>
              <a:rPr lang="en-US" altLang="ko-KR" sz="900" dirty="0" smtClean="0"/>
              <a:t>Ver</a:t>
            </a:r>
            <a:r>
              <a:rPr lang="en-US" altLang="ko-KR" sz="900" smtClean="0"/>
              <a:t>. 2.8    2011.10.31</a:t>
            </a:r>
            <a:endParaRPr lang="ko-KR" altLang="en-US" sz="900" dirty="0"/>
          </a:p>
        </p:txBody>
      </p:sp>
      <p:pic>
        <p:nvPicPr>
          <p:cNvPr id="6" name="그림 9" descr="wiseux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8567" y="10729589"/>
            <a:ext cx="1709174" cy="59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38473"/>
              </p:ext>
            </p:extLst>
          </p:nvPr>
        </p:nvGraphicFramePr>
        <p:xfrm>
          <a:off x="6382551" y="10729589"/>
          <a:ext cx="2052638" cy="428628"/>
        </p:xfrm>
        <a:graphic>
          <a:graphicData uri="http://schemas.openxmlformats.org/drawingml/2006/table">
            <a:tbl>
              <a:tblPr/>
              <a:tblGrid>
                <a:gridCol w="818324"/>
                <a:gridCol w="1234314"/>
              </a:tblGrid>
              <a:tr h="214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작성자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:  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최일래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,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  <a:cs typeface="Arial" charset="0"/>
                        </a:rPr>
                        <a:t>도진아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Last Update</a:t>
                      </a: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+mj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+mj-lt"/>
                          <a:ea typeface="Tahoma" pitchFamily="34" charset="0"/>
                          <a:cs typeface="Tahoma" pitchFamily="34" charset="0"/>
                        </a:rPr>
                        <a:t>:   2011.10.31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+mj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6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0242" name="Picture 2" descr="C:\Documents and Settings\Administrator\바탕 화면\(wiseUX)[B2B웹]wireframe(사용자화면)_2011.10.25_2\슬라이드13.JPG"/>
          <p:cNvPicPr>
            <a:picLocks noChangeAspect="1" noChangeArrowheads="1"/>
          </p:cNvPicPr>
          <p:nvPr/>
        </p:nvPicPr>
        <p:blipFill>
          <a:blip r:embed="rId2" cstate="print"/>
          <a:srcRect r="10317"/>
          <a:stretch>
            <a:fillRect/>
          </a:stretch>
        </p:blipFill>
        <p:spPr bwMode="auto">
          <a:xfrm>
            <a:off x="0" y="0"/>
            <a:ext cx="9686955" cy="144018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-13448"/>
            <a:ext cx="9485645" cy="14415248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701353" y="2071614"/>
            <a:ext cx="4714908" cy="4986410"/>
            <a:chOff x="1836625" y="2428804"/>
            <a:chExt cx="4714908" cy="4986410"/>
          </a:xfrm>
        </p:grpSpPr>
        <p:sp>
          <p:nvSpPr>
            <p:cNvPr id="6" name="직사각형 5"/>
            <p:cNvSpPr/>
            <p:nvPr/>
          </p:nvSpPr>
          <p:spPr>
            <a:xfrm>
              <a:off x="1836625" y="2785994"/>
              <a:ext cx="4714908" cy="462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79501" y="3486124"/>
              <a:ext cx="4429156" cy="3500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9501" y="2857432"/>
              <a:ext cx="26532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mtClean="0"/>
                <a:t>CJ B2B LIBRARY “</a:t>
              </a:r>
              <a:r>
                <a:rPr lang="ko-KR" altLang="en-US" sz="1000" b="1" smtClean="0"/>
                <a:t>로맨스가 필요해 시즌 </a:t>
              </a:r>
              <a:r>
                <a:rPr lang="en-US" altLang="ko-KR" sz="1000" b="1" smtClean="0"/>
                <a:t>1”</a:t>
              </a:r>
              <a:endParaRPr lang="ko-KR" altLang="en-US" sz="10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19276" y="3524262"/>
              <a:ext cx="4167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해당 콘텐츠의 상세화면 링크를 입력하신 메일 주소로 보냅니다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추가로 코멘트할 내용이 있으면 이곳에 입력해 주세요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57931" y="3486124"/>
              <a:ext cx="142876" cy="3343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실행 단추: 뒤로 또는 이전 10">
              <a:hlinkClick r:id="" action="ppaction://hlinkshowjump?jump=previousslide" highlightClick="1"/>
            </p:cNvPr>
            <p:cNvSpPr/>
            <p:nvPr/>
          </p:nvSpPr>
          <p:spPr>
            <a:xfrm rot="16200000">
              <a:off x="6257931" y="6839150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실행 단추: 뒤로 또는 이전 11">
              <a:hlinkClick r:id="" action="ppaction://hlinkshowjump?jump=previousslide" highlightClick="1"/>
            </p:cNvPr>
            <p:cNvSpPr/>
            <p:nvPr/>
          </p:nvSpPr>
          <p:spPr>
            <a:xfrm rot="5400000">
              <a:off x="6257931" y="3487709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74598" y="3671866"/>
              <a:ext cx="109533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218"/>
            <p:cNvGrpSpPr/>
            <p:nvPr/>
          </p:nvGrpSpPr>
          <p:grpSpPr>
            <a:xfrm>
              <a:off x="1836625" y="2428804"/>
              <a:ext cx="4714908" cy="361946"/>
              <a:chOff x="3043221" y="2007999"/>
              <a:chExt cx="4714908" cy="361946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043221" y="2007999"/>
                <a:ext cx="4714908" cy="3619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    메일 보내기</a:t>
                </a:r>
                <a:endParaRPr lang="ko-KR" altLang="en-US" sz="1200" b="1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그룹 220"/>
              <p:cNvGrpSpPr/>
              <p:nvPr/>
            </p:nvGrpSpPr>
            <p:grpSpPr>
              <a:xfrm>
                <a:off x="7431069" y="2075643"/>
                <a:ext cx="226658" cy="226658"/>
                <a:chOff x="9933916" y="256360"/>
                <a:chExt cx="360000" cy="360000"/>
              </a:xfrm>
            </p:grpSpPr>
            <p:cxnSp>
              <p:nvCxnSpPr>
                <p:cNvPr id="19" name="직선 연결선 18"/>
                <p:cNvCxnSpPr/>
                <p:nvPr/>
              </p:nvCxnSpPr>
              <p:spPr>
                <a:xfrm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 flipH="1"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직사각형 14"/>
            <p:cNvSpPr/>
            <p:nvPr/>
          </p:nvSpPr>
          <p:spPr>
            <a:xfrm>
              <a:off x="571680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3575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3155" y="3162275"/>
              <a:ext cx="3865502" cy="252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9501" y="316223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mtClean="0"/>
                <a:t>E-mail</a:t>
              </a:r>
              <a:endParaRPr lang="ko-KR" altLang="en-US" sz="1000" b="1"/>
            </a:p>
          </p:txBody>
        </p:sp>
      </p:grpSp>
    </p:spTree>
    <p:extLst>
      <p:ext uri="{BB962C8B-B14F-4D97-AF65-F5344CB8AC3E}">
        <p14:creationId xmlns:p14="http://schemas.microsoft.com/office/powerpoint/2010/main" val="322856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433266"/>
            <a:ext cx="144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1470" y="4176564"/>
            <a:ext cx="9389685" cy="122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영화 메인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리스트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상세화면</a:t>
            </a:r>
          </a:p>
        </p:txBody>
      </p:sp>
    </p:spTree>
    <p:extLst>
      <p:ext uri="{BB962C8B-B14F-4D97-AF65-F5344CB8AC3E}">
        <p14:creationId xmlns:p14="http://schemas.microsoft.com/office/powerpoint/2010/main" val="39184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01" y="1109258"/>
            <a:ext cx="93345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8064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7" t="4102"/>
          <a:stretch/>
        </p:blipFill>
        <p:spPr bwMode="auto">
          <a:xfrm>
            <a:off x="6408786" y="8713068"/>
            <a:ext cx="2925713" cy="191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10314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0" name="직사각형 259"/>
          <p:cNvSpPr>
            <a:spLocks noChangeAspect="1"/>
          </p:cNvSpPr>
          <p:nvPr/>
        </p:nvSpPr>
        <p:spPr>
          <a:xfrm>
            <a:off x="2077287" y="7197669"/>
            <a:ext cx="4140000" cy="2585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64" name="Picture 1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48"/>
          <a:stretch/>
        </p:blipFill>
        <p:spPr bwMode="auto">
          <a:xfrm>
            <a:off x="646" y="6421828"/>
            <a:ext cx="1790700" cy="823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" name="직사각형 164"/>
          <p:cNvSpPr/>
          <p:nvPr/>
        </p:nvSpPr>
        <p:spPr>
          <a:xfrm>
            <a:off x="151806" y="6430137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152756" y="6780024"/>
            <a:ext cx="1533286" cy="223200"/>
            <a:chOff x="152756" y="2331087"/>
            <a:chExt cx="1533286" cy="223200"/>
          </a:xfrm>
        </p:grpSpPr>
        <p:pic>
          <p:nvPicPr>
            <p:cNvPr id="167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직사각형 167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126915" y="7503924"/>
            <a:ext cx="1533286" cy="223200"/>
            <a:chOff x="126915" y="3054987"/>
            <a:chExt cx="1533286" cy="223200"/>
          </a:xfrm>
        </p:grpSpPr>
        <p:pic>
          <p:nvPicPr>
            <p:cNvPr id="170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직사각형 170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Genre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152400" y="7811420"/>
            <a:ext cx="171103" cy="2340000"/>
          </a:xfrm>
          <a:prstGeom prst="rect">
            <a:avLst/>
          </a:prstGeom>
          <a:blipFill dpi="0" rotWithShape="1">
            <a:blip r:embed="rId8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47019"/>
              </p:ext>
            </p:extLst>
          </p:nvPr>
        </p:nvGraphicFramePr>
        <p:xfrm>
          <a:off x="356321" y="7794845"/>
          <a:ext cx="10286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Comedy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Crime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Horror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Musical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Romance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Thriller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74" name="그룹 173"/>
          <p:cNvGrpSpPr/>
          <p:nvPr/>
        </p:nvGrpSpPr>
        <p:grpSpPr>
          <a:xfrm>
            <a:off x="126915" y="10313924"/>
            <a:ext cx="1533286" cy="223200"/>
            <a:chOff x="126915" y="3054987"/>
            <a:chExt cx="1533286" cy="223200"/>
          </a:xfrm>
        </p:grpSpPr>
        <p:pic>
          <p:nvPicPr>
            <p:cNvPr id="175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직사각형 175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Production Year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77" name="직사각형 176"/>
          <p:cNvSpPr/>
          <p:nvPr/>
        </p:nvSpPr>
        <p:spPr>
          <a:xfrm>
            <a:off x="152400" y="10621420"/>
            <a:ext cx="171103" cy="1440000"/>
          </a:xfrm>
          <a:prstGeom prst="rect">
            <a:avLst/>
          </a:prstGeom>
          <a:blipFill dpi="0" rotWithShape="1">
            <a:blip r:embed="rId8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206836"/>
              </p:ext>
            </p:extLst>
          </p:nvPr>
        </p:nvGraphicFramePr>
        <p:xfrm>
          <a:off x="356321" y="10604845"/>
          <a:ext cx="102869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2006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2005 before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9" name="직사각형 178"/>
          <p:cNvSpPr/>
          <p:nvPr/>
        </p:nvSpPr>
        <p:spPr>
          <a:xfrm>
            <a:off x="152400" y="7079900"/>
            <a:ext cx="171103" cy="324000"/>
          </a:xfrm>
          <a:prstGeom prst="rect">
            <a:avLst/>
          </a:prstGeom>
          <a:blipFill dpi="0" rotWithShape="1">
            <a:blip r:embed="rId9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80" name="표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095924"/>
              </p:ext>
            </p:extLst>
          </p:nvPr>
        </p:nvGraphicFramePr>
        <p:xfrm>
          <a:off x="356321" y="7055705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967268" y="8215623"/>
            <a:ext cx="430551" cy="430551"/>
            <a:chOff x="3967268" y="8215623"/>
            <a:chExt cx="430551" cy="430551"/>
          </a:xfrm>
        </p:grpSpPr>
        <p:sp>
          <p:nvSpPr>
            <p:cNvPr id="215" name="타원 214"/>
            <p:cNvSpPr/>
            <p:nvPr/>
          </p:nvSpPr>
          <p:spPr>
            <a:xfrm>
              <a:off x="3967268" y="8215623"/>
              <a:ext cx="430551" cy="430551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4108055" y="8337947"/>
              <a:ext cx="48589" cy="185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4208392" y="8337947"/>
              <a:ext cx="48589" cy="185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79923" y="9958454"/>
            <a:ext cx="7048076" cy="2473084"/>
            <a:chOff x="2079923" y="9925092"/>
            <a:chExt cx="7048076" cy="2473084"/>
          </a:xfrm>
        </p:grpSpPr>
        <p:sp>
          <p:nvSpPr>
            <p:cNvPr id="85" name="TextBox 84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latin typeface="+mj-lt"/>
                  <a:ea typeface="돋움" pitchFamily="50" charset="-127"/>
                </a:rPr>
                <a:t>The Good, The Bad, The Weird  (2008)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돋움" pitchFamily="50" charset="-127"/>
                </a:rPr>
                <a:t>　</a:t>
              </a:r>
              <a:endParaRPr lang="en-US" altLang="ko-KR" sz="300" dirty="0"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Oriental Western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139min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rgbClr val="333333"/>
                  </a:solidFill>
                  <a:ea typeface="돋움" pitchFamily="50" charset="-127"/>
                </a:rPr>
                <a:t>Hanbando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Thriller, Drama, </a:t>
              </a:r>
              <a:r>
                <a:rPr lang="en-US" altLang="ko-KR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..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Lost and Found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Romance, Comedy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120min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A Man Who Was Super Man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39999" y="11659512"/>
              <a:ext cx="1188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Once Upon a Time in High School: Spirit.. (2004)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Action, 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110min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218" name="직사각형 217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0" name="직사각형 219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1" name="직사각형 220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3" name="직사각형 222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25" name="직사각형 224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230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6428523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1" name="그룹 230"/>
          <p:cNvGrpSpPr/>
          <p:nvPr/>
        </p:nvGrpSpPr>
        <p:grpSpPr>
          <a:xfrm>
            <a:off x="6677124" y="6427862"/>
            <a:ext cx="1803201" cy="219075"/>
            <a:chOff x="6431162" y="1981200"/>
            <a:chExt cx="1803201" cy="219075"/>
          </a:xfrm>
        </p:grpSpPr>
        <p:sp>
          <p:nvSpPr>
            <p:cNvPr id="232" name="직사각형 231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234" name="직선 연결선 233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직사각형 234"/>
          <p:cNvSpPr/>
          <p:nvPr/>
        </p:nvSpPr>
        <p:spPr>
          <a:xfrm>
            <a:off x="8586788" y="64246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8841582" y="64246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9086850" y="64246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238" name="직선 연결선 237"/>
          <p:cNvCxnSpPr/>
          <p:nvPr/>
        </p:nvCxnSpPr>
        <p:spPr>
          <a:xfrm>
            <a:off x="2087607" y="6661050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그룹 238"/>
          <p:cNvGrpSpPr/>
          <p:nvPr/>
        </p:nvGrpSpPr>
        <p:grpSpPr>
          <a:xfrm>
            <a:off x="7646143" y="6821868"/>
            <a:ext cx="1687414" cy="190401"/>
            <a:chOff x="7639793" y="2411413"/>
            <a:chExt cx="1687414" cy="190401"/>
          </a:xfrm>
        </p:grpSpPr>
        <p:pic>
          <p:nvPicPr>
            <p:cNvPr id="240" name="Picture 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1" name="직사각형 240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242" name="직사각형 241"/>
          <p:cNvSpPr/>
          <p:nvPr/>
        </p:nvSpPr>
        <p:spPr>
          <a:xfrm>
            <a:off x="2094906" y="683037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Feature films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43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4" y="6831963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TextBox 243"/>
          <p:cNvSpPr txBox="1"/>
          <p:nvPr/>
        </p:nvSpPr>
        <p:spPr>
          <a:xfrm>
            <a:off x="6477475" y="8913137"/>
            <a:ext cx="1188000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dirty="0" smtClean="0">
                <a:solidFill>
                  <a:srgbClr val="333333"/>
                </a:solidFill>
                <a:ea typeface="돋움" pitchFamily="50" charset="-127"/>
              </a:rPr>
              <a:t>A Man Who Was Super Man (2008</a:t>
            </a:r>
            <a:r>
              <a:rPr lang="en-US" altLang="ko-KR" sz="900" b="1" dirty="0">
                <a:solidFill>
                  <a:srgbClr val="333333"/>
                </a:solidFill>
                <a:ea typeface="돋움" pitchFamily="50" charset="-127"/>
              </a:rPr>
              <a:t>)</a:t>
            </a:r>
          </a:p>
          <a:p>
            <a:r>
              <a: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ea typeface="돋움" pitchFamily="50" charset="-127"/>
              </a:rPr>
              <a:t>　</a:t>
            </a:r>
            <a:endParaRPr lang="en-US" altLang="ko-KR" sz="300" dirty="0">
              <a:ea typeface="돋움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rPr>
              <a:t>Drama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ea typeface="돋움" pitchFamily="50" charset="-127"/>
            </a:endParaRPr>
          </a:p>
          <a:p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rPr>
              <a:t>139min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7939999" y="8925837"/>
            <a:ext cx="1188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00" b="1" dirty="0" smtClean="0">
                <a:solidFill>
                  <a:srgbClr val="333333"/>
                </a:solidFill>
                <a:ea typeface="돋움" pitchFamily="50" charset="-127"/>
              </a:rPr>
              <a:t>Once Upon a Time in High School: Spirit.. (2004)</a:t>
            </a:r>
            <a:endParaRPr lang="en-US" altLang="ko-KR" sz="900" b="1" dirty="0">
              <a:solidFill>
                <a:srgbClr val="333333"/>
              </a:solidFill>
              <a:ea typeface="돋움" pitchFamily="50" charset="-127"/>
            </a:endParaRPr>
          </a:p>
          <a:p>
            <a:r>
              <a: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ea typeface="돋움" pitchFamily="50" charset="-127"/>
              </a:rPr>
              <a:t>　</a:t>
            </a:r>
            <a:endParaRPr lang="en-US" altLang="ko-KR" sz="300" dirty="0">
              <a:ea typeface="돋움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rPr>
              <a:t>Action, Drama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ea typeface="돋움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rPr>
              <a:t>110min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ea typeface="돋움" pitchFamily="50" charset="-127"/>
            </a:endParaRPr>
          </a:p>
        </p:txBody>
      </p:sp>
      <p:sp>
        <p:nvSpPr>
          <p:cNvPr id="246" name="직사각형 245"/>
          <p:cNvSpPr>
            <a:spLocks noChangeAspect="1"/>
          </p:cNvSpPr>
          <p:nvPr/>
        </p:nvSpPr>
        <p:spPr>
          <a:xfrm>
            <a:off x="7935074" y="7191417"/>
            <a:ext cx="1188000" cy="1691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7" name="직사각형 246"/>
          <p:cNvSpPr>
            <a:spLocks noChangeAspect="1"/>
          </p:cNvSpPr>
          <p:nvPr/>
        </p:nvSpPr>
        <p:spPr>
          <a:xfrm>
            <a:off x="6471287" y="7191417"/>
            <a:ext cx="1188000" cy="1691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49" name="그룹 248"/>
          <p:cNvGrpSpPr/>
          <p:nvPr/>
        </p:nvGrpSpPr>
        <p:grpSpPr>
          <a:xfrm>
            <a:off x="2079923" y="12720704"/>
            <a:ext cx="7048076" cy="2473084"/>
            <a:chOff x="2079923" y="9925092"/>
            <a:chExt cx="7048076" cy="2473084"/>
          </a:xfrm>
        </p:grpSpPr>
        <p:sp>
          <p:nvSpPr>
            <p:cNvPr id="250" name="TextBox 249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latin typeface="+mj-lt"/>
                  <a:ea typeface="돋움" pitchFamily="50" charset="-127"/>
                </a:rPr>
                <a:t>The Good, The Bad, The Weird  (2008)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돋움" pitchFamily="50" charset="-127"/>
                </a:rPr>
                <a:t>　</a:t>
              </a:r>
              <a:endParaRPr lang="en-US" altLang="ko-KR" sz="300" dirty="0"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Oriental Western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139min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rgbClr val="333333"/>
                  </a:solidFill>
                  <a:ea typeface="돋움" pitchFamily="50" charset="-127"/>
                </a:rPr>
                <a:t>Hanbando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Thriller, Drama, </a:t>
              </a:r>
              <a:r>
                <a:rPr lang="en-US" altLang="ko-KR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..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Lost and Found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Romance, Comedy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120min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A Man Who Was Super Man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939999" y="11659512"/>
              <a:ext cx="1188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Once Upon a Time in High School: Spirit.. (2004)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Action, 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110min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255" name="직사각형 254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6" name="직사각형 255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7" name="직사각형 256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8" name="직사각형 257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59" name="직사각형 258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273" name="직사각형 272"/>
          <p:cNvSpPr/>
          <p:nvPr/>
        </p:nvSpPr>
        <p:spPr>
          <a:xfrm>
            <a:off x="7204059" y="681303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algn="r" defTabSz="1245052"/>
            <a:r>
              <a:rPr lang="en-US" altLang="ko-KR" sz="1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Total Titles : </a:t>
            </a:r>
            <a:r>
              <a:rPr lang="en-US" altLang="ko-KR" sz="1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 125 </a:t>
            </a:r>
            <a:endParaRPr lang="ko-KR" altLang="en-US" sz="1000" spc="-20" dirty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1" y="1789667"/>
            <a:ext cx="93345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7170439"/>
            <a:ext cx="4143420" cy="261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88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그룹 73"/>
          <p:cNvGrpSpPr/>
          <p:nvPr/>
        </p:nvGrpSpPr>
        <p:grpSpPr>
          <a:xfrm>
            <a:off x="5516600" y="11178587"/>
            <a:ext cx="3601874" cy="2647049"/>
            <a:chOff x="4478660" y="9399091"/>
            <a:chExt cx="3601874" cy="2647049"/>
          </a:xfrm>
        </p:grpSpPr>
        <p:sp>
          <p:nvSpPr>
            <p:cNvPr id="75" name="직사각형 100"/>
            <p:cNvSpPr/>
            <p:nvPr/>
          </p:nvSpPr>
          <p:spPr>
            <a:xfrm>
              <a:off x="4478660" y="9399091"/>
              <a:ext cx="3601874" cy="2647049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4 w 4113780"/>
                <a:gd name="connsiteY0" fmla="*/ 1678302 h 2437636"/>
                <a:gd name="connsiteX1" fmla="*/ 2090 w 4113780"/>
                <a:gd name="connsiteY1" fmla="*/ 0 h 2437636"/>
                <a:gd name="connsiteX2" fmla="*/ 4113780 w 4113780"/>
                <a:gd name="connsiteY2" fmla="*/ 0 h 2437636"/>
                <a:gd name="connsiteX3" fmla="*/ 4113780 w 4113780"/>
                <a:gd name="connsiteY3" fmla="*/ 2437636 h 2437636"/>
                <a:gd name="connsiteX4" fmla="*/ 2090 w 4113780"/>
                <a:gd name="connsiteY4" fmla="*/ 2437636 h 2437636"/>
                <a:gd name="connsiteX5" fmla="*/ 1590 w 4113780"/>
                <a:gd name="connsiteY5" fmla="*/ 1925191 h 2437636"/>
                <a:gd name="connsiteX6" fmla="*/ 4 w 4113780"/>
                <a:gd name="connsiteY6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3780 w 4114424"/>
                <a:gd name="connsiteY4" fmla="*/ 2437636 h 2437636"/>
                <a:gd name="connsiteX5" fmla="*/ 2090 w 4114424"/>
                <a:gd name="connsiteY5" fmla="*/ 2437636 h 2437636"/>
                <a:gd name="connsiteX6" fmla="*/ 1590 w 4114424"/>
                <a:gd name="connsiteY6" fmla="*/ 1925191 h 2437636"/>
                <a:gd name="connsiteX7" fmla="*/ 4 w 4114424"/>
                <a:gd name="connsiteY7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2042 w 4114424"/>
                <a:gd name="connsiteY4" fmla="*/ 370957 h 2437636"/>
                <a:gd name="connsiteX5" fmla="*/ 4113780 w 4114424"/>
                <a:gd name="connsiteY5" fmla="*/ 2437636 h 2437636"/>
                <a:gd name="connsiteX6" fmla="*/ 2090 w 4114424"/>
                <a:gd name="connsiteY6" fmla="*/ 2437636 h 2437636"/>
                <a:gd name="connsiteX7" fmla="*/ 1590 w 4114424"/>
                <a:gd name="connsiteY7" fmla="*/ 1925191 h 2437636"/>
                <a:gd name="connsiteX8" fmla="*/ 4 w 4114424"/>
                <a:gd name="connsiteY8" fmla="*/ 1678302 h 2437636"/>
                <a:gd name="connsiteX0" fmla="*/ 4112042 w 4203482"/>
                <a:gd name="connsiteY0" fmla="*/ 370957 h 2437636"/>
                <a:gd name="connsiteX1" fmla="*/ 4113780 w 4203482"/>
                <a:gd name="connsiteY1" fmla="*/ 2437636 h 2437636"/>
                <a:gd name="connsiteX2" fmla="*/ 2090 w 4203482"/>
                <a:gd name="connsiteY2" fmla="*/ 2437636 h 2437636"/>
                <a:gd name="connsiteX3" fmla="*/ 1590 w 4203482"/>
                <a:gd name="connsiteY3" fmla="*/ 1925191 h 2437636"/>
                <a:gd name="connsiteX4" fmla="*/ 4 w 4203482"/>
                <a:gd name="connsiteY4" fmla="*/ 1678302 h 2437636"/>
                <a:gd name="connsiteX5" fmla="*/ 2090 w 4203482"/>
                <a:gd name="connsiteY5" fmla="*/ 0 h 2437636"/>
                <a:gd name="connsiteX6" fmla="*/ 4113780 w 4203482"/>
                <a:gd name="connsiteY6" fmla="*/ 0 h 2437636"/>
                <a:gd name="connsiteX7" fmla="*/ 4114424 w 4203482"/>
                <a:gd name="connsiteY7" fmla="*/ 202844 h 2437636"/>
                <a:gd name="connsiteX8" fmla="*/ 4203482 w 4203482"/>
                <a:gd name="connsiteY8" fmla="*/ 460617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9" fmla="*/ 4112042 w 4351120"/>
                <a:gd name="connsiteY9" fmla="*/ 370957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1120" h="2437636">
                  <a:moveTo>
                    <a:pt x="4112042" y="370957"/>
                  </a:moveTo>
                  <a:cubicBezTo>
                    <a:pt x="4111935" y="743422"/>
                    <a:pt x="4112972" y="1822341"/>
                    <a:pt x="4113780" y="2437636"/>
                  </a:cubicBezTo>
                  <a:lnTo>
                    <a:pt x="2090" y="2437636"/>
                  </a:lnTo>
                  <a:cubicBezTo>
                    <a:pt x="144" y="2109341"/>
                    <a:pt x="1840" y="2181413"/>
                    <a:pt x="1590" y="1925191"/>
                  </a:cubicBezTo>
                  <a:cubicBezTo>
                    <a:pt x="1242" y="1798635"/>
                    <a:pt x="-79" y="1999167"/>
                    <a:pt x="4" y="1678302"/>
                  </a:cubicBezTo>
                  <a:cubicBezTo>
                    <a:pt x="171" y="1052447"/>
                    <a:pt x="1923" y="625855"/>
                    <a:pt x="2090" y="0"/>
                  </a:cubicBezTo>
                  <a:lnTo>
                    <a:pt x="4113780" y="0"/>
                  </a:lnTo>
                  <a:cubicBezTo>
                    <a:pt x="4113995" y="67615"/>
                    <a:pt x="4114209" y="135229"/>
                    <a:pt x="4114424" y="202844"/>
                  </a:cubicBezTo>
                  <a:cubicBezTo>
                    <a:pt x="4230816" y="278680"/>
                    <a:pt x="4171680" y="245992"/>
                    <a:pt x="4351120" y="362551"/>
                  </a:cubicBezTo>
                  <a:lnTo>
                    <a:pt x="4112042" y="370957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612000" bIns="72000" rtlCol="0" anchor="t"/>
            <a:lstStyle/>
            <a:p>
              <a:pPr defTabSz="1245052">
                <a:defRPr/>
              </a:pP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Once Upon a Time in High School: Spirit of </a:t>
              </a:r>
              <a:r>
                <a:rPr lang="en-US" altLang="ko-KR" sz="1000" b="1" dirty="0" err="1">
                  <a:solidFill>
                    <a:schemeClr val="tx1"/>
                  </a:solidFill>
                  <a:ea typeface="돋움" pitchFamily="50" charset="-127"/>
                </a:rPr>
                <a:t>Jeet</a:t>
              </a: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1000" b="1" dirty="0" err="1" smtClean="0">
                  <a:solidFill>
                    <a:schemeClr val="tx1"/>
                  </a:solidFill>
                  <a:ea typeface="돋움" pitchFamily="50" charset="-127"/>
                </a:rPr>
                <a:t>Kune</a:t>
              </a:r>
              <a:r>
                <a:rPr lang="en-US" altLang="ko-KR" sz="1000" b="1" dirty="0" smtClean="0">
                  <a:solidFill>
                    <a:schemeClr val="tx1"/>
                  </a:solidFill>
                  <a:ea typeface="돋움" pitchFamily="50" charset="-127"/>
                </a:rPr>
                <a:t> Do </a:t>
              </a: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(2004</a:t>
              </a:r>
              <a:r>
                <a:rPr lang="en-US" altLang="ko-KR" sz="1000" dirty="0" smtClean="0">
                  <a:solidFill>
                    <a:schemeClr val="tx1"/>
                  </a:solidFill>
                  <a:ea typeface="돋움" pitchFamily="50" charset="-127"/>
                </a:rPr>
                <a:t>)</a:t>
              </a:r>
            </a:p>
            <a:p>
              <a:pPr defTabSz="1245052">
                <a:defRPr/>
              </a:pPr>
              <a:r>
                <a:rPr lang="ko-KR" altLang="en-US" sz="500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1000" dirty="0">
                <a:solidFill>
                  <a:srgbClr val="333333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Oriental Western   </a:t>
              </a:r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139 min 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Domestic Release Date :</a:t>
              </a:r>
              <a:r>
                <a:rPr lang="ko-KR" altLang="en-US" sz="900" b="1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2008.07.17 </a:t>
              </a:r>
              <a:endParaRPr lang="en-US" altLang="ko-KR" sz="3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400" dirty="0" smtClean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9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Director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:  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Yoo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Ha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:</a:t>
              </a:r>
              <a:r>
                <a:rPr lang="ko-KR" altLang="en-US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KWON Sang-woo,  LEE Jung-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jin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,   HAN 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Ga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-in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Language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:  Korean, English,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Synopsis </a:t>
              </a:r>
              <a:endParaRPr lang="en-US" altLang="ko-KR" sz="900" b="1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solve… The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Drama deals with criminal cases and rare disease such as porphyria, phenylketonuria and …</a:t>
              </a: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7567547" y="9565923"/>
              <a:ext cx="137464" cy="137464"/>
              <a:chOff x="12965802" y="13105556"/>
              <a:chExt cx="360000" cy="360000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819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3" y="8569052"/>
            <a:ext cx="93345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12601500"/>
            <a:ext cx="9334500" cy="1800300"/>
          </a:xfrm>
          <a:prstGeom prst="rect">
            <a:avLst/>
          </a:prstGeom>
          <a:solidFill>
            <a:srgbClr val="64656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915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715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7540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39355" y="10790267"/>
            <a:ext cx="7176095" cy="2418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" y="9744000"/>
            <a:ext cx="9334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2079923" y="288132"/>
            <a:ext cx="7048076" cy="2473084"/>
            <a:chOff x="2079923" y="9925092"/>
            <a:chExt cx="7048076" cy="2473084"/>
          </a:xfrm>
        </p:grpSpPr>
        <p:sp>
          <p:nvSpPr>
            <p:cNvPr id="26" name="TextBox 25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latin typeface="+mj-lt"/>
                  <a:ea typeface="돋움" pitchFamily="50" charset="-127"/>
                </a:rPr>
                <a:t>The Good, The Bad, The Weird  (2008)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돋움" pitchFamily="50" charset="-127"/>
                </a:rPr>
                <a:t>　</a:t>
              </a:r>
              <a:endParaRPr lang="en-US" altLang="ko-KR" sz="300" dirty="0"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Oriental Western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139min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rgbClr val="333333"/>
                  </a:solidFill>
                  <a:ea typeface="돋움" pitchFamily="50" charset="-127"/>
                </a:rPr>
                <a:t>Hanbando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Thriller, Drama, </a:t>
              </a:r>
              <a:r>
                <a:rPr lang="en-US" altLang="ko-KR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..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Lost and Found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Romance, Comedy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120min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A Man Who Was Super Man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39999" y="11659512"/>
              <a:ext cx="1188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Once Upon a Time in High School: Spirit.. (2004)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Action, 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110min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32" name="직사각형 31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3" name="직사각형 32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직사각형 33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직사각형 35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079923" y="3021807"/>
            <a:ext cx="7048076" cy="2473084"/>
            <a:chOff x="2079923" y="9925092"/>
            <a:chExt cx="7048076" cy="2473084"/>
          </a:xfrm>
        </p:grpSpPr>
        <p:sp>
          <p:nvSpPr>
            <p:cNvPr id="38" name="TextBox 37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latin typeface="+mj-lt"/>
                  <a:ea typeface="돋움" pitchFamily="50" charset="-127"/>
                </a:rPr>
                <a:t>The Good, The Bad, The Weird  (2008)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돋움" pitchFamily="50" charset="-127"/>
                </a:rPr>
                <a:t>　</a:t>
              </a:r>
              <a:endParaRPr lang="en-US" altLang="ko-KR" sz="300" dirty="0"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Oriental Western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139min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rgbClr val="333333"/>
                  </a:solidFill>
                  <a:ea typeface="돋움" pitchFamily="50" charset="-127"/>
                </a:rPr>
                <a:t>Hanbando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Thriller, Drama, </a:t>
              </a:r>
              <a:r>
                <a:rPr lang="en-US" altLang="ko-KR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..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Lost and Found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Romance, Comedy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120min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A Man Who Was Super Man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39999" y="11659512"/>
              <a:ext cx="1188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Once Upon a Time in High School: Spirit.. (2004)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Action, 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110min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43" name="직사각형 42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직사각형 43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5" name="직사각형 44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6" name="직사각형 45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7" name="직사각형 46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079923" y="5745957"/>
            <a:ext cx="7048076" cy="2473084"/>
            <a:chOff x="2079923" y="9925092"/>
            <a:chExt cx="7048076" cy="2473084"/>
          </a:xfrm>
        </p:grpSpPr>
        <p:sp>
          <p:nvSpPr>
            <p:cNvPr id="49" name="TextBox 48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latin typeface="+mj-lt"/>
                  <a:ea typeface="돋움" pitchFamily="50" charset="-127"/>
                </a:rPr>
                <a:t>The Good, The Bad, The Weird  (2008)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돋움" pitchFamily="50" charset="-127"/>
                </a:rPr>
                <a:t>　</a:t>
              </a:r>
              <a:endParaRPr lang="en-US" altLang="ko-KR" sz="300" dirty="0"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Oriental Western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돋움" pitchFamily="50" charset="-127"/>
                </a:rPr>
                <a:t>139min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err="1" smtClean="0">
                  <a:solidFill>
                    <a:srgbClr val="333333"/>
                  </a:solidFill>
                  <a:ea typeface="돋움" pitchFamily="50" charset="-127"/>
                </a:rPr>
                <a:t>Hanbando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Thriller, Drama, </a:t>
              </a:r>
              <a:r>
                <a:rPr lang="en-US" altLang="ko-KR" sz="9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</a:t>
              </a:r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..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Lost and Found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Romance, Comedy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120min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A Man Who Was Super Man (2008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139min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39999" y="11659512"/>
              <a:ext cx="1188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Once Upon a Time in High School: Spirit.. (2004)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　</a:t>
              </a:r>
              <a:endParaRPr lang="en-US" altLang="ko-KR" sz="300" dirty="0"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Action, Drama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a typeface="돋움" pitchFamily="50" charset="-127"/>
                </a:rPr>
                <a:t>110min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ea typeface="돋움" pitchFamily="50" charset="-127"/>
              </a:endParaRPr>
            </a:p>
          </p:txBody>
        </p:sp>
        <p:sp>
          <p:nvSpPr>
            <p:cNvPr id="54" name="직사각형 53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5" name="직사각형 54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직사각형 55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59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29"/>
          <a:stretch/>
        </p:blipFill>
        <p:spPr bwMode="auto">
          <a:xfrm>
            <a:off x="646" y="288132"/>
            <a:ext cx="1790700" cy="849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7" name="그룹 66"/>
          <p:cNvGrpSpPr/>
          <p:nvPr/>
        </p:nvGrpSpPr>
        <p:grpSpPr>
          <a:xfrm>
            <a:off x="-6350" y="8759176"/>
            <a:ext cx="1873250" cy="637452"/>
            <a:chOff x="-6350" y="10955936"/>
            <a:chExt cx="1873250" cy="637452"/>
          </a:xfrm>
        </p:grpSpPr>
        <p:sp>
          <p:nvSpPr>
            <p:cNvPr id="68" name="직사각형 67"/>
            <p:cNvSpPr/>
            <p:nvPr/>
          </p:nvSpPr>
          <p:spPr>
            <a:xfrm>
              <a:off x="-4578" y="10955936"/>
              <a:ext cx="1871478" cy="63745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H="1">
              <a:off x="-6350" y="10955936"/>
              <a:ext cx="17970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t="16003" r="68136" b="76497"/>
          <a:stretch>
            <a:fillRect/>
          </a:stretch>
        </p:blipFill>
        <p:spPr bwMode="auto">
          <a:xfrm>
            <a:off x="171415" y="10201296"/>
            <a:ext cx="1000132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16003" r="86249" b="76497"/>
          <a:stretch>
            <a:fillRect/>
          </a:stretch>
        </p:blipFill>
        <p:spPr bwMode="auto">
          <a:xfrm>
            <a:off x="1971651" y="10201296"/>
            <a:ext cx="1143008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94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3" y="10769603"/>
            <a:ext cx="93345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6" name="직사각형 195"/>
          <p:cNvSpPr/>
          <p:nvPr/>
        </p:nvSpPr>
        <p:spPr>
          <a:xfrm>
            <a:off x="2097132" y="3048901"/>
            <a:ext cx="7239600" cy="7485749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aphicFrame>
        <p:nvGraphicFramePr>
          <p:cNvPr id="231" name="표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03443"/>
              </p:ext>
            </p:extLst>
          </p:nvPr>
        </p:nvGraphicFramePr>
        <p:xfrm>
          <a:off x="2088307" y="3037724"/>
          <a:ext cx="6255000" cy="73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00"/>
                <a:gridCol w="3541643"/>
                <a:gridCol w="1304925"/>
                <a:gridCol w="1037632"/>
              </a:tblGrid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rgbClr val="333333"/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The Good, The Bad, The Weird 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Hanbando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Thriller, Drama, Action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Lost and Found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Romance, Comedy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120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A Man Who Was Super Man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110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Once Upon a Time in High School: Spirit</a:t>
                      </a:r>
                      <a:r>
                        <a:rPr lang="en-US" altLang="ko-KR" sz="900" b="1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of </a:t>
                      </a:r>
                      <a:r>
                        <a:rPr lang="en-US" altLang="ko-KR" sz="900" b="1" baseline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Jeet</a:t>
                      </a:r>
                      <a:r>
                        <a:rPr lang="en-US" altLang="ko-KR" sz="900" b="1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.. </a:t>
                      </a:r>
                      <a:r>
                        <a:rPr lang="en-US" altLang="ko-KR" sz="900" b="1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(2004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Action, 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108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rgbClr val="333333"/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The Good, The Bad, The Weird 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Hanbando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Thriller, Drama, Action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Lost and Found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Romance, Comedy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120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A Man Who Was Super Man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110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Once Upon a Time in High School: Spirit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of </a:t>
                      </a:r>
                      <a:r>
                        <a:rPr lang="en-US" altLang="ko-KR" sz="900" b="0" baseline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Jeet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.. 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(2004)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Action, 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108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rgbClr val="333333"/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The Good, The Bad, The Weird 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Hanbando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Thriller, Drama, Action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Lost and Found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Romance, Comedy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120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A Man Who Was Super Man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110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Once Upon a Time in High School: Spirit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of </a:t>
                      </a:r>
                      <a:r>
                        <a:rPr lang="en-US" altLang="ko-KR" sz="900" b="0" baseline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Jeet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.. 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(2004)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Action, 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108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rgbClr val="333333"/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The Good, The Bad, The Weird 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Hanbando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Thriller, Drama, Action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Lost and Found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Romance, Comedy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120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A Man Who Was Super Man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110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Once Upon a Time in High School: Spirit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of </a:t>
                      </a:r>
                      <a:r>
                        <a:rPr lang="en-US" altLang="ko-KR" sz="900" b="0" baseline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Jeet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.. 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(2004)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Action, 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108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21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rgbClr val="333333"/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The Good, The Bad, The Weird 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Hanbando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Thriller, Drama, Action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139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Lost and Found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Romance, Comedy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120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A Man Who Was Super Man (2008)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110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1234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Once Upon a Time in High School: Spirit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of </a:t>
                      </a:r>
                      <a:r>
                        <a:rPr lang="en-US" altLang="ko-KR" sz="900" b="0" baseline="0" dirty="0" err="1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Jeet</a:t>
                      </a:r>
                      <a:r>
                        <a:rPr lang="en-US" altLang="ko-KR" sz="900" b="0" baseline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.. </a:t>
                      </a:r>
                      <a:r>
                        <a:rPr lang="en-US" altLang="ko-KR" sz="900" b="0" dirty="0" smtClean="0">
                          <a:solidFill>
                            <a:srgbClr val="333333"/>
                          </a:solidFill>
                          <a:ea typeface="돋움" pitchFamily="50" charset="-127"/>
                        </a:rPr>
                        <a:t> (2004)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a typeface="돋움" pitchFamily="50" charset="-127"/>
                        </a:rPr>
                        <a:t>Action, Drama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108 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42" name="직선 연결선 241"/>
          <p:cNvCxnSpPr/>
          <p:nvPr/>
        </p:nvCxnSpPr>
        <p:spPr>
          <a:xfrm>
            <a:off x="2102465" y="10434678"/>
            <a:ext cx="72396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86788" y="19669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8841582" y="19669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9086850" y="19669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087607" y="2250595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" y="1972891"/>
            <a:ext cx="1790700" cy="142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6191250" y="2819400"/>
            <a:ext cx="0" cy="152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7515225" y="2819400"/>
            <a:ext cx="0" cy="152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2400300" y="2819400"/>
            <a:ext cx="0" cy="152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8420100" y="2819400"/>
            <a:ext cx="0" cy="152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77" y="1976701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7646143" y="2411413"/>
            <a:ext cx="1687414" cy="190401"/>
            <a:chOff x="7639793" y="2411413"/>
            <a:chExt cx="1687414" cy="190401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3" name="직사각형 242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6350" y="10955936"/>
            <a:ext cx="1873250" cy="637452"/>
            <a:chOff x="-6350" y="10955936"/>
            <a:chExt cx="1873250" cy="637452"/>
          </a:xfrm>
        </p:grpSpPr>
        <p:sp>
          <p:nvSpPr>
            <p:cNvPr id="3" name="직사각형 2"/>
            <p:cNvSpPr/>
            <p:nvPr/>
          </p:nvSpPr>
          <p:spPr>
            <a:xfrm>
              <a:off x="-4578" y="10955936"/>
              <a:ext cx="1871478" cy="63745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-6350" y="10955936"/>
              <a:ext cx="17970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" y="11540430"/>
            <a:ext cx="9334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8" name="직사각형 197"/>
          <p:cNvSpPr/>
          <p:nvPr/>
        </p:nvSpPr>
        <p:spPr>
          <a:xfrm>
            <a:off x="2094906" y="2380903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Feature films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3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44" y="2382491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직사각형 203"/>
          <p:cNvSpPr/>
          <p:nvPr/>
        </p:nvSpPr>
        <p:spPr>
          <a:xfrm>
            <a:off x="151806" y="1986573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205" name="그룹 204"/>
          <p:cNvGrpSpPr/>
          <p:nvPr/>
        </p:nvGrpSpPr>
        <p:grpSpPr>
          <a:xfrm>
            <a:off x="152756" y="2336460"/>
            <a:ext cx="1533286" cy="223200"/>
            <a:chOff x="152756" y="2331087"/>
            <a:chExt cx="1533286" cy="223200"/>
          </a:xfrm>
        </p:grpSpPr>
        <p:pic>
          <p:nvPicPr>
            <p:cNvPr id="206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" name="직사각형 206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126915" y="3060360"/>
            <a:ext cx="1533286" cy="223200"/>
            <a:chOff x="126915" y="3054987"/>
            <a:chExt cx="1533286" cy="223200"/>
          </a:xfrm>
        </p:grpSpPr>
        <p:pic>
          <p:nvPicPr>
            <p:cNvPr id="214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" name="직사각형 215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Genre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217" name="직사각형 216"/>
          <p:cNvSpPr/>
          <p:nvPr/>
        </p:nvSpPr>
        <p:spPr>
          <a:xfrm>
            <a:off x="152400" y="3367856"/>
            <a:ext cx="171103" cy="2304000"/>
          </a:xfrm>
          <a:prstGeom prst="rect">
            <a:avLst/>
          </a:prstGeom>
          <a:blipFill dpi="0" rotWithShape="1">
            <a:blip r:embed="rId11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18" name="표 2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07290"/>
              </p:ext>
            </p:extLst>
          </p:nvPr>
        </p:nvGraphicFramePr>
        <p:xfrm>
          <a:off x="356321" y="3351281"/>
          <a:ext cx="1028699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Comedy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Crime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Horror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Musical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Western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Romance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Thriller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19" name="그룹 218"/>
          <p:cNvGrpSpPr/>
          <p:nvPr/>
        </p:nvGrpSpPr>
        <p:grpSpPr>
          <a:xfrm>
            <a:off x="126915" y="5904756"/>
            <a:ext cx="1533286" cy="223200"/>
            <a:chOff x="126915" y="3054987"/>
            <a:chExt cx="1533286" cy="223200"/>
          </a:xfrm>
        </p:grpSpPr>
        <p:pic>
          <p:nvPicPr>
            <p:cNvPr id="220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1" name="직사각형 220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Production Year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152400" y="6212252"/>
            <a:ext cx="171103" cy="1440000"/>
          </a:xfrm>
          <a:prstGeom prst="rect">
            <a:avLst/>
          </a:prstGeom>
          <a:blipFill dpi="0" rotWithShape="1">
            <a:blip r:embed="rId11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34" name="표 2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3232"/>
              </p:ext>
            </p:extLst>
          </p:nvPr>
        </p:nvGraphicFramePr>
        <p:xfrm>
          <a:off x="356321" y="6195677"/>
          <a:ext cx="1028699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2009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2007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2006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2005 before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4" name="직사각형 243"/>
          <p:cNvSpPr/>
          <p:nvPr/>
        </p:nvSpPr>
        <p:spPr>
          <a:xfrm>
            <a:off x="152400" y="2636336"/>
            <a:ext cx="171103" cy="324000"/>
          </a:xfrm>
          <a:prstGeom prst="rect">
            <a:avLst/>
          </a:prstGeom>
          <a:blipFill dpi="0" rotWithShape="1">
            <a:blip r:embed="rId12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57" name="표 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42189"/>
              </p:ext>
            </p:extLst>
          </p:nvPr>
        </p:nvGraphicFramePr>
        <p:xfrm>
          <a:off x="356321" y="2612141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75" name="그룹 274"/>
          <p:cNvGrpSpPr/>
          <p:nvPr/>
        </p:nvGrpSpPr>
        <p:grpSpPr>
          <a:xfrm>
            <a:off x="6677124" y="1983607"/>
            <a:ext cx="1803201" cy="219075"/>
            <a:chOff x="6431162" y="1981200"/>
            <a:chExt cx="1803201" cy="219075"/>
          </a:xfrm>
        </p:grpSpPr>
        <p:sp>
          <p:nvSpPr>
            <p:cNvPr id="276" name="직사각형 275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278" name="직선 연결선 277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88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179" y="2772390"/>
            <a:ext cx="7272000" cy="28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5" name="그룹 174"/>
          <p:cNvGrpSpPr/>
          <p:nvPr/>
        </p:nvGrpSpPr>
        <p:grpSpPr>
          <a:xfrm>
            <a:off x="8353003" y="3095626"/>
            <a:ext cx="951065" cy="7269161"/>
            <a:chOff x="8353003" y="3095626"/>
            <a:chExt cx="951065" cy="7269161"/>
          </a:xfrm>
        </p:grpSpPr>
        <p:grpSp>
          <p:nvGrpSpPr>
            <p:cNvPr id="176" name="그룹 175"/>
            <p:cNvGrpSpPr/>
            <p:nvPr/>
          </p:nvGrpSpPr>
          <p:grpSpPr>
            <a:xfrm>
              <a:off x="8353003" y="3095626"/>
              <a:ext cx="951065" cy="182561"/>
              <a:chOff x="8381578" y="3095626"/>
              <a:chExt cx="951065" cy="182561"/>
            </a:xfrm>
          </p:grpSpPr>
          <p:pic>
            <p:nvPicPr>
              <p:cNvPr id="312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3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4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7" name="그룹 176"/>
            <p:cNvGrpSpPr/>
            <p:nvPr/>
          </p:nvGrpSpPr>
          <p:grpSpPr>
            <a:xfrm>
              <a:off x="8353003" y="3390901"/>
              <a:ext cx="951065" cy="182561"/>
              <a:chOff x="8381578" y="3095626"/>
              <a:chExt cx="951065" cy="182561"/>
            </a:xfrm>
          </p:grpSpPr>
          <p:pic>
            <p:nvPicPr>
              <p:cNvPr id="309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0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1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8" name="그룹 177"/>
            <p:cNvGrpSpPr/>
            <p:nvPr/>
          </p:nvGrpSpPr>
          <p:grpSpPr>
            <a:xfrm>
              <a:off x="8353003" y="3686176"/>
              <a:ext cx="951065" cy="182561"/>
              <a:chOff x="8381578" y="3095626"/>
              <a:chExt cx="951065" cy="182561"/>
            </a:xfrm>
          </p:grpSpPr>
          <p:pic>
            <p:nvPicPr>
              <p:cNvPr id="306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8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9" name="그룹 178"/>
            <p:cNvGrpSpPr/>
            <p:nvPr/>
          </p:nvGrpSpPr>
          <p:grpSpPr>
            <a:xfrm>
              <a:off x="8353003" y="3981451"/>
              <a:ext cx="951065" cy="182561"/>
              <a:chOff x="8381578" y="3095626"/>
              <a:chExt cx="951065" cy="182561"/>
            </a:xfrm>
          </p:grpSpPr>
          <p:pic>
            <p:nvPicPr>
              <p:cNvPr id="303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4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5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0" name="그룹 179"/>
            <p:cNvGrpSpPr/>
            <p:nvPr/>
          </p:nvGrpSpPr>
          <p:grpSpPr>
            <a:xfrm>
              <a:off x="8353003" y="4276726"/>
              <a:ext cx="951065" cy="182561"/>
              <a:chOff x="8381578" y="3095626"/>
              <a:chExt cx="951065" cy="182561"/>
            </a:xfrm>
          </p:grpSpPr>
          <p:pic>
            <p:nvPicPr>
              <p:cNvPr id="300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1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2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1" name="그룹 180"/>
            <p:cNvGrpSpPr/>
            <p:nvPr/>
          </p:nvGrpSpPr>
          <p:grpSpPr>
            <a:xfrm>
              <a:off x="8353003" y="4572001"/>
              <a:ext cx="951065" cy="182561"/>
              <a:chOff x="8381578" y="3095626"/>
              <a:chExt cx="951065" cy="182561"/>
            </a:xfrm>
          </p:grpSpPr>
          <p:pic>
            <p:nvPicPr>
              <p:cNvPr id="297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8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9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2" name="그룹 181"/>
            <p:cNvGrpSpPr/>
            <p:nvPr/>
          </p:nvGrpSpPr>
          <p:grpSpPr>
            <a:xfrm>
              <a:off x="8353003" y="4867276"/>
              <a:ext cx="951065" cy="182561"/>
              <a:chOff x="8381578" y="3095626"/>
              <a:chExt cx="951065" cy="182561"/>
            </a:xfrm>
          </p:grpSpPr>
          <p:pic>
            <p:nvPicPr>
              <p:cNvPr id="294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5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6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3" name="그룹 182"/>
            <p:cNvGrpSpPr/>
            <p:nvPr/>
          </p:nvGrpSpPr>
          <p:grpSpPr>
            <a:xfrm>
              <a:off x="8353003" y="5162551"/>
              <a:ext cx="951065" cy="182561"/>
              <a:chOff x="8381578" y="3095626"/>
              <a:chExt cx="951065" cy="182561"/>
            </a:xfrm>
          </p:grpSpPr>
          <p:pic>
            <p:nvPicPr>
              <p:cNvPr id="291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2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3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4" name="그룹 183"/>
            <p:cNvGrpSpPr/>
            <p:nvPr/>
          </p:nvGrpSpPr>
          <p:grpSpPr>
            <a:xfrm>
              <a:off x="8353003" y="5457826"/>
              <a:ext cx="951065" cy="182561"/>
              <a:chOff x="8381578" y="3095626"/>
              <a:chExt cx="951065" cy="182561"/>
            </a:xfrm>
          </p:grpSpPr>
          <p:pic>
            <p:nvPicPr>
              <p:cNvPr id="288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9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0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5" name="그룹 184"/>
            <p:cNvGrpSpPr/>
            <p:nvPr/>
          </p:nvGrpSpPr>
          <p:grpSpPr>
            <a:xfrm>
              <a:off x="8353003" y="5753101"/>
              <a:ext cx="951065" cy="182561"/>
              <a:chOff x="8381578" y="3095626"/>
              <a:chExt cx="951065" cy="182561"/>
            </a:xfrm>
          </p:grpSpPr>
          <p:pic>
            <p:nvPicPr>
              <p:cNvPr id="285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7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6" name="그룹 185"/>
            <p:cNvGrpSpPr/>
            <p:nvPr/>
          </p:nvGrpSpPr>
          <p:grpSpPr>
            <a:xfrm>
              <a:off x="8353003" y="6048376"/>
              <a:ext cx="951065" cy="182561"/>
              <a:chOff x="8381578" y="3095626"/>
              <a:chExt cx="951065" cy="182561"/>
            </a:xfrm>
          </p:grpSpPr>
          <p:pic>
            <p:nvPicPr>
              <p:cNvPr id="282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3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4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7" name="그룹 186"/>
            <p:cNvGrpSpPr/>
            <p:nvPr/>
          </p:nvGrpSpPr>
          <p:grpSpPr>
            <a:xfrm>
              <a:off x="8353003" y="6343651"/>
              <a:ext cx="951065" cy="182561"/>
              <a:chOff x="8381578" y="3095626"/>
              <a:chExt cx="951065" cy="182561"/>
            </a:xfrm>
          </p:grpSpPr>
          <p:pic>
            <p:nvPicPr>
              <p:cNvPr id="279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0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1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8" name="그룹 187"/>
            <p:cNvGrpSpPr/>
            <p:nvPr/>
          </p:nvGrpSpPr>
          <p:grpSpPr>
            <a:xfrm>
              <a:off x="8353003" y="6638926"/>
              <a:ext cx="951065" cy="182561"/>
              <a:chOff x="8381578" y="3095626"/>
              <a:chExt cx="951065" cy="182561"/>
            </a:xfrm>
          </p:grpSpPr>
          <p:pic>
            <p:nvPicPr>
              <p:cNvPr id="272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3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4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9" name="그룹 188"/>
            <p:cNvGrpSpPr/>
            <p:nvPr/>
          </p:nvGrpSpPr>
          <p:grpSpPr>
            <a:xfrm>
              <a:off x="8353003" y="6934201"/>
              <a:ext cx="951065" cy="182561"/>
              <a:chOff x="8381578" y="3095626"/>
              <a:chExt cx="951065" cy="182561"/>
            </a:xfrm>
          </p:grpSpPr>
          <p:pic>
            <p:nvPicPr>
              <p:cNvPr id="269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0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1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0" name="그룹 189"/>
            <p:cNvGrpSpPr/>
            <p:nvPr/>
          </p:nvGrpSpPr>
          <p:grpSpPr>
            <a:xfrm>
              <a:off x="8353003" y="7229476"/>
              <a:ext cx="951065" cy="182561"/>
              <a:chOff x="8381578" y="3095626"/>
              <a:chExt cx="951065" cy="182561"/>
            </a:xfrm>
          </p:grpSpPr>
          <p:pic>
            <p:nvPicPr>
              <p:cNvPr id="266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7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8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1" name="그룹 190"/>
            <p:cNvGrpSpPr/>
            <p:nvPr/>
          </p:nvGrpSpPr>
          <p:grpSpPr>
            <a:xfrm>
              <a:off x="8353003" y="7524751"/>
              <a:ext cx="951065" cy="182561"/>
              <a:chOff x="8381578" y="3095626"/>
              <a:chExt cx="951065" cy="182561"/>
            </a:xfrm>
          </p:grpSpPr>
          <p:pic>
            <p:nvPicPr>
              <p:cNvPr id="262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4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5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2" name="그룹 191"/>
            <p:cNvGrpSpPr/>
            <p:nvPr/>
          </p:nvGrpSpPr>
          <p:grpSpPr>
            <a:xfrm>
              <a:off x="8353003" y="7820026"/>
              <a:ext cx="951065" cy="182561"/>
              <a:chOff x="8381578" y="3095626"/>
              <a:chExt cx="951065" cy="182561"/>
            </a:xfrm>
          </p:grpSpPr>
          <p:pic>
            <p:nvPicPr>
              <p:cNvPr id="259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0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1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3" name="그룹 192"/>
            <p:cNvGrpSpPr/>
            <p:nvPr/>
          </p:nvGrpSpPr>
          <p:grpSpPr>
            <a:xfrm>
              <a:off x="8353003" y="8115301"/>
              <a:ext cx="951065" cy="182561"/>
              <a:chOff x="8381578" y="3095626"/>
              <a:chExt cx="951065" cy="182561"/>
            </a:xfrm>
          </p:grpSpPr>
          <p:pic>
            <p:nvPicPr>
              <p:cNvPr id="253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4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8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4" name="그룹 193"/>
            <p:cNvGrpSpPr/>
            <p:nvPr/>
          </p:nvGrpSpPr>
          <p:grpSpPr>
            <a:xfrm>
              <a:off x="8353003" y="8410576"/>
              <a:ext cx="951065" cy="182561"/>
              <a:chOff x="8381578" y="3095626"/>
              <a:chExt cx="951065" cy="182561"/>
            </a:xfrm>
          </p:grpSpPr>
          <p:pic>
            <p:nvPicPr>
              <p:cNvPr id="250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1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2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5" name="그룹 194"/>
            <p:cNvGrpSpPr/>
            <p:nvPr/>
          </p:nvGrpSpPr>
          <p:grpSpPr>
            <a:xfrm>
              <a:off x="8353003" y="8705851"/>
              <a:ext cx="951065" cy="182561"/>
              <a:chOff x="8381578" y="3095626"/>
              <a:chExt cx="951065" cy="182561"/>
            </a:xfrm>
          </p:grpSpPr>
          <p:pic>
            <p:nvPicPr>
              <p:cNvPr id="247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8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9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7" name="그룹 196"/>
            <p:cNvGrpSpPr/>
            <p:nvPr/>
          </p:nvGrpSpPr>
          <p:grpSpPr>
            <a:xfrm>
              <a:off x="8353003" y="9001126"/>
              <a:ext cx="951065" cy="182561"/>
              <a:chOff x="8381578" y="3095626"/>
              <a:chExt cx="951065" cy="182561"/>
            </a:xfrm>
          </p:grpSpPr>
          <p:pic>
            <p:nvPicPr>
              <p:cNvPr id="241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5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6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9" name="그룹 198"/>
            <p:cNvGrpSpPr/>
            <p:nvPr/>
          </p:nvGrpSpPr>
          <p:grpSpPr>
            <a:xfrm>
              <a:off x="8353003" y="9296401"/>
              <a:ext cx="951065" cy="182561"/>
              <a:chOff x="8381578" y="3095626"/>
              <a:chExt cx="951065" cy="182561"/>
            </a:xfrm>
          </p:grpSpPr>
          <p:pic>
            <p:nvPicPr>
              <p:cNvPr id="238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9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0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0" name="그룹 199"/>
            <p:cNvGrpSpPr/>
            <p:nvPr/>
          </p:nvGrpSpPr>
          <p:grpSpPr>
            <a:xfrm>
              <a:off x="8353003" y="9591676"/>
              <a:ext cx="951065" cy="182561"/>
              <a:chOff x="8381578" y="3095626"/>
              <a:chExt cx="951065" cy="182561"/>
            </a:xfrm>
          </p:grpSpPr>
          <p:pic>
            <p:nvPicPr>
              <p:cNvPr id="235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6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7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4" name="그룹 223"/>
            <p:cNvGrpSpPr/>
            <p:nvPr/>
          </p:nvGrpSpPr>
          <p:grpSpPr>
            <a:xfrm>
              <a:off x="8353003" y="9886951"/>
              <a:ext cx="951065" cy="182561"/>
              <a:chOff x="8381578" y="3095626"/>
              <a:chExt cx="951065" cy="182561"/>
            </a:xfrm>
          </p:grpSpPr>
          <p:pic>
            <p:nvPicPr>
              <p:cNvPr id="229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3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5" name="그룹 224"/>
            <p:cNvGrpSpPr/>
            <p:nvPr/>
          </p:nvGrpSpPr>
          <p:grpSpPr>
            <a:xfrm>
              <a:off x="8353003" y="10182226"/>
              <a:ext cx="951065" cy="182561"/>
              <a:chOff x="8381578" y="3095626"/>
              <a:chExt cx="951065" cy="182561"/>
            </a:xfrm>
          </p:grpSpPr>
          <p:pic>
            <p:nvPicPr>
              <p:cNvPr id="226" name="Picture 5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7" name="Picture 6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8" name="Picture 7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8" name="그룹 17"/>
          <p:cNvGrpSpPr/>
          <p:nvPr/>
        </p:nvGrpSpPr>
        <p:grpSpPr>
          <a:xfrm>
            <a:off x="4752603" y="3988764"/>
            <a:ext cx="3601874" cy="2647049"/>
            <a:chOff x="4478660" y="9399091"/>
            <a:chExt cx="3601874" cy="2647049"/>
          </a:xfrm>
        </p:grpSpPr>
        <p:sp>
          <p:nvSpPr>
            <p:cNvPr id="210" name="직사각형 100"/>
            <p:cNvSpPr/>
            <p:nvPr/>
          </p:nvSpPr>
          <p:spPr>
            <a:xfrm>
              <a:off x="4478660" y="9399091"/>
              <a:ext cx="3601874" cy="2647049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4 w 4113780"/>
                <a:gd name="connsiteY0" fmla="*/ 1678302 h 2437636"/>
                <a:gd name="connsiteX1" fmla="*/ 2090 w 4113780"/>
                <a:gd name="connsiteY1" fmla="*/ 0 h 2437636"/>
                <a:gd name="connsiteX2" fmla="*/ 4113780 w 4113780"/>
                <a:gd name="connsiteY2" fmla="*/ 0 h 2437636"/>
                <a:gd name="connsiteX3" fmla="*/ 4113780 w 4113780"/>
                <a:gd name="connsiteY3" fmla="*/ 2437636 h 2437636"/>
                <a:gd name="connsiteX4" fmla="*/ 2090 w 4113780"/>
                <a:gd name="connsiteY4" fmla="*/ 2437636 h 2437636"/>
                <a:gd name="connsiteX5" fmla="*/ 1590 w 4113780"/>
                <a:gd name="connsiteY5" fmla="*/ 1925191 h 2437636"/>
                <a:gd name="connsiteX6" fmla="*/ 4 w 4113780"/>
                <a:gd name="connsiteY6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3780 w 4114424"/>
                <a:gd name="connsiteY4" fmla="*/ 2437636 h 2437636"/>
                <a:gd name="connsiteX5" fmla="*/ 2090 w 4114424"/>
                <a:gd name="connsiteY5" fmla="*/ 2437636 h 2437636"/>
                <a:gd name="connsiteX6" fmla="*/ 1590 w 4114424"/>
                <a:gd name="connsiteY6" fmla="*/ 1925191 h 2437636"/>
                <a:gd name="connsiteX7" fmla="*/ 4 w 4114424"/>
                <a:gd name="connsiteY7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2042 w 4114424"/>
                <a:gd name="connsiteY4" fmla="*/ 370957 h 2437636"/>
                <a:gd name="connsiteX5" fmla="*/ 4113780 w 4114424"/>
                <a:gd name="connsiteY5" fmla="*/ 2437636 h 2437636"/>
                <a:gd name="connsiteX6" fmla="*/ 2090 w 4114424"/>
                <a:gd name="connsiteY6" fmla="*/ 2437636 h 2437636"/>
                <a:gd name="connsiteX7" fmla="*/ 1590 w 4114424"/>
                <a:gd name="connsiteY7" fmla="*/ 1925191 h 2437636"/>
                <a:gd name="connsiteX8" fmla="*/ 4 w 4114424"/>
                <a:gd name="connsiteY8" fmla="*/ 1678302 h 2437636"/>
                <a:gd name="connsiteX0" fmla="*/ 4112042 w 4203482"/>
                <a:gd name="connsiteY0" fmla="*/ 370957 h 2437636"/>
                <a:gd name="connsiteX1" fmla="*/ 4113780 w 4203482"/>
                <a:gd name="connsiteY1" fmla="*/ 2437636 h 2437636"/>
                <a:gd name="connsiteX2" fmla="*/ 2090 w 4203482"/>
                <a:gd name="connsiteY2" fmla="*/ 2437636 h 2437636"/>
                <a:gd name="connsiteX3" fmla="*/ 1590 w 4203482"/>
                <a:gd name="connsiteY3" fmla="*/ 1925191 h 2437636"/>
                <a:gd name="connsiteX4" fmla="*/ 4 w 4203482"/>
                <a:gd name="connsiteY4" fmla="*/ 1678302 h 2437636"/>
                <a:gd name="connsiteX5" fmla="*/ 2090 w 4203482"/>
                <a:gd name="connsiteY5" fmla="*/ 0 h 2437636"/>
                <a:gd name="connsiteX6" fmla="*/ 4113780 w 4203482"/>
                <a:gd name="connsiteY6" fmla="*/ 0 h 2437636"/>
                <a:gd name="connsiteX7" fmla="*/ 4114424 w 4203482"/>
                <a:gd name="connsiteY7" fmla="*/ 202844 h 2437636"/>
                <a:gd name="connsiteX8" fmla="*/ 4203482 w 4203482"/>
                <a:gd name="connsiteY8" fmla="*/ 460617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9" fmla="*/ 4112042 w 4351120"/>
                <a:gd name="connsiteY9" fmla="*/ 370957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1120" h="2437636">
                  <a:moveTo>
                    <a:pt x="4112042" y="370957"/>
                  </a:moveTo>
                  <a:cubicBezTo>
                    <a:pt x="4111935" y="743422"/>
                    <a:pt x="4112972" y="1822341"/>
                    <a:pt x="4113780" y="2437636"/>
                  </a:cubicBezTo>
                  <a:lnTo>
                    <a:pt x="2090" y="2437636"/>
                  </a:lnTo>
                  <a:cubicBezTo>
                    <a:pt x="144" y="2109341"/>
                    <a:pt x="1840" y="2181413"/>
                    <a:pt x="1590" y="1925191"/>
                  </a:cubicBezTo>
                  <a:cubicBezTo>
                    <a:pt x="1242" y="1798635"/>
                    <a:pt x="-79" y="1999167"/>
                    <a:pt x="4" y="1678302"/>
                  </a:cubicBezTo>
                  <a:cubicBezTo>
                    <a:pt x="171" y="1052447"/>
                    <a:pt x="1923" y="625855"/>
                    <a:pt x="2090" y="0"/>
                  </a:cubicBezTo>
                  <a:lnTo>
                    <a:pt x="4113780" y="0"/>
                  </a:lnTo>
                  <a:cubicBezTo>
                    <a:pt x="4113995" y="67615"/>
                    <a:pt x="4114209" y="135229"/>
                    <a:pt x="4114424" y="202844"/>
                  </a:cubicBezTo>
                  <a:cubicBezTo>
                    <a:pt x="4230816" y="278680"/>
                    <a:pt x="4171680" y="245992"/>
                    <a:pt x="4351120" y="362551"/>
                  </a:cubicBezTo>
                  <a:lnTo>
                    <a:pt x="4112042" y="370957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612000" bIns="72000" rtlCol="0" anchor="t"/>
            <a:lstStyle/>
            <a:p>
              <a:pPr defTabSz="1245052">
                <a:defRPr/>
              </a:pP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Once Upon a Time in High School: Spirit of </a:t>
              </a:r>
              <a:r>
                <a:rPr lang="en-US" altLang="ko-KR" sz="1000" b="1" dirty="0" err="1">
                  <a:solidFill>
                    <a:schemeClr val="tx1"/>
                  </a:solidFill>
                  <a:ea typeface="돋움" pitchFamily="50" charset="-127"/>
                </a:rPr>
                <a:t>Jeet</a:t>
              </a: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1000" b="1" dirty="0" err="1" smtClean="0">
                  <a:solidFill>
                    <a:schemeClr val="tx1"/>
                  </a:solidFill>
                  <a:ea typeface="돋움" pitchFamily="50" charset="-127"/>
                </a:rPr>
                <a:t>Kune</a:t>
              </a:r>
              <a:r>
                <a:rPr lang="en-US" altLang="ko-KR" sz="1000" b="1" dirty="0" smtClean="0">
                  <a:solidFill>
                    <a:schemeClr val="tx1"/>
                  </a:solidFill>
                  <a:ea typeface="돋움" pitchFamily="50" charset="-127"/>
                </a:rPr>
                <a:t> Do </a:t>
              </a:r>
              <a:r>
                <a:rPr lang="en-US" altLang="ko-KR" sz="1000" b="1" dirty="0">
                  <a:solidFill>
                    <a:schemeClr val="tx1"/>
                  </a:solidFill>
                  <a:ea typeface="돋움" pitchFamily="50" charset="-127"/>
                </a:rPr>
                <a:t>(2004</a:t>
              </a:r>
              <a:r>
                <a:rPr lang="en-US" altLang="ko-KR" sz="1000" dirty="0" smtClean="0">
                  <a:solidFill>
                    <a:schemeClr val="tx1"/>
                  </a:solidFill>
                  <a:ea typeface="돋움" pitchFamily="50" charset="-127"/>
                </a:rPr>
                <a:t>)</a:t>
              </a:r>
            </a:p>
            <a:p>
              <a:pPr defTabSz="1245052">
                <a:defRPr/>
              </a:pPr>
              <a:r>
                <a:rPr lang="ko-KR" altLang="en-US" sz="500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1000" dirty="0">
                <a:solidFill>
                  <a:srgbClr val="333333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Oriental Western   </a:t>
              </a:r>
              <a:r>
                <a:rPr lang="en-US" altLang="ko-KR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139 min 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Domestic Release Date :</a:t>
              </a:r>
              <a:r>
                <a:rPr lang="ko-KR" altLang="en-US" sz="900" b="1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2008.07.17 </a:t>
              </a:r>
              <a:endParaRPr lang="en-US" altLang="ko-KR" sz="3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400" dirty="0" smtClean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9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Director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:  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Yoo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Ha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:</a:t>
              </a:r>
              <a:r>
                <a:rPr lang="ko-KR" altLang="en-US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KWON Sang-woo,  LEE Jung-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jin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,   HAN 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Ga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-in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Language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:  Korean, English,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Synopsis </a:t>
              </a:r>
              <a:endParaRPr lang="en-US" altLang="ko-KR" sz="900" b="1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solve… The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Drama deals with criminal cases and rare disease such as porphyria, phenylketonuria and …</a:t>
              </a: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7567547" y="9565923"/>
              <a:ext cx="137464" cy="137464"/>
              <a:chOff x="12965802" y="13105556"/>
              <a:chExt cx="360000" cy="360000"/>
            </a:xfrm>
          </p:grpSpPr>
          <p:cxnSp>
            <p:nvCxnSpPr>
              <p:cNvPr id="212" name="직선 연결선 211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t="16003" r="68136" b="76497"/>
          <a:stretch>
            <a:fillRect/>
          </a:stretch>
        </p:blipFill>
        <p:spPr bwMode="auto">
          <a:xfrm>
            <a:off x="171415" y="12019904"/>
            <a:ext cx="1000132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16003" r="86249" b="76497"/>
          <a:stretch>
            <a:fillRect/>
          </a:stretch>
        </p:blipFill>
        <p:spPr bwMode="auto">
          <a:xfrm>
            <a:off x="1971651" y="12019904"/>
            <a:ext cx="1143008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5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15" name="그룹 114"/>
          <p:cNvGrpSpPr/>
          <p:nvPr/>
        </p:nvGrpSpPr>
        <p:grpSpPr>
          <a:xfrm>
            <a:off x="4123" y="1791916"/>
            <a:ext cx="9709148" cy="3448050"/>
            <a:chOff x="4123" y="1791916"/>
            <a:chExt cx="9709148" cy="3448050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3" y="1791916"/>
              <a:ext cx="9334500" cy="344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4" name="그룹 113"/>
            <p:cNvGrpSpPr/>
            <p:nvPr/>
          </p:nvGrpSpPr>
          <p:grpSpPr>
            <a:xfrm>
              <a:off x="2520355" y="1848554"/>
              <a:ext cx="6922006" cy="3224748"/>
              <a:chOff x="2520355" y="1848554"/>
              <a:chExt cx="6922006" cy="3224748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529362" y="2224970"/>
                <a:ext cx="6671788" cy="1776277"/>
                <a:chOff x="2414454" y="2653730"/>
                <a:chExt cx="6671788" cy="1776277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2414454" y="3220682"/>
                  <a:ext cx="5363018" cy="1209325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Oriental Western 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ko-KR" altLang="en-US" sz="9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| 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139 min    </a:t>
                  </a:r>
                  <a:r>
                    <a:rPr lang="en-US" altLang="ko-KR" sz="900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|   </a:t>
                  </a: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Release </a:t>
                  </a:r>
                  <a:r>
                    <a:rPr lang="en-US" altLang="ko-KR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Date  :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07. 17 . 2008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Production Country</a:t>
                  </a:r>
                  <a:r>
                    <a:rPr lang="ko-KR" altLang="en-US" sz="9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: </a:t>
                  </a:r>
                  <a:r>
                    <a:rPr lang="ko-KR" altLang="en-US" sz="9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Korea  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|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Production </a:t>
                  </a: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Year :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2008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Director :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KIM </a:t>
                  </a:r>
                  <a:r>
                    <a:rPr lang="en-US" altLang="ko-KR" sz="900" dirty="0" err="1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Jee-woon</a:t>
                  </a:r>
                  <a:endParaRPr lang="en-US" altLang="ko-KR" sz="900" dirty="0" smtClean="0">
                    <a:solidFill>
                      <a:schemeClr val="bg1"/>
                    </a:solidFill>
                    <a:latin typeface="+mj-lt"/>
                    <a:ea typeface="돋움" pitchFamily="50" charset="-127"/>
                  </a:endParaRPr>
                </a:p>
                <a:p>
                  <a:pPr>
                    <a:lnSpc>
                      <a:spcPct val="140000"/>
                    </a:lnSpc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Cast : 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SONG Kang-ho,   LEE </a:t>
                  </a:r>
                  <a:r>
                    <a:rPr lang="en-US" altLang="ko-KR" sz="900" dirty="0" err="1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Byung-hun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 JUNG Woo-sung </a:t>
                  </a:r>
                  <a:endParaRPr lang="en-US" altLang="ko-KR" sz="900" dirty="0">
                    <a:solidFill>
                      <a:schemeClr val="bg1"/>
                    </a:solidFill>
                    <a:latin typeface="+mj-lt"/>
                    <a:ea typeface="돋움" pitchFamily="50" charset="-127"/>
                  </a:endParaRPr>
                </a:p>
                <a:p>
                  <a:pPr defTabSz="1245052">
                    <a:lnSpc>
                      <a:spcPct val="130000"/>
                    </a:lnSpc>
                    <a:defRPr/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Language : </a:t>
                  </a:r>
                  <a:r>
                    <a:rPr lang="ko-KR" altLang="en-US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Korean, English </a:t>
                  </a:r>
                  <a:endParaRPr lang="en-US" altLang="ko-KR" sz="900" dirty="0" smtClean="0">
                    <a:solidFill>
                      <a:schemeClr val="bg1"/>
                    </a:solidFill>
                    <a:latin typeface="+mj-lt"/>
                    <a:ea typeface="돋움" pitchFamily="50" charset="-127"/>
                  </a:endParaRPr>
                </a:p>
                <a:p>
                  <a:pPr defTabSz="1245052">
                    <a:lnSpc>
                      <a:spcPct val="130000"/>
                    </a:lnSpc>
                    <a:defRPr/>
                  </a:pP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2.35: 1    /  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ea typeface="돋움" pitchFamily="50" charset="-127"/>
                    </a:rPr>
                    <a:t>Dolby Digital SRD Ex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ea typeface="돋움" pitchFamily="50" charset="-127"/>
                    </a:rPr>
                    <a:t>6.1</a:t>
                  </a:r>
                  <a:endParaRPr lang="ko-KR" altLang="en-US" sz="900" dirty="0">
                    <a:solidFill>
                      <a:schemeClr val="bg1"/>
                    </a:solidFill>
                    <a:ea typeface="돋움" pitchFamily="50" charset="-127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414454" y="2653730"/>
                  <a:ext cx="6671788" cy="50359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>
                    <a:tabLst>
                      <a:tab pos="628650" algn="l"/>
                    </a:tabLst>
                  </a:pPr>
                  <a:r>
                    <a:rPr lang="en-US" altLang="ko-KR" sz="16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The Good, The Bad, The Weird</a:t>
                  </a:r>
                </a:p>
                <a:p>
                  <a:pPr>
                    <a:tabLst>
                      <a:tab pos="628650" algn="l"/>
                    </a:tabLst>
                  </a:pPr>
                  <a:r>
                    <a:rPr lang="ko-KR" altLang="en-US" sz="2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　</a:t>
                  </a:r>
                  <a:endParaRPr lang="en-US" altLang="ko-KR" sz="1000" b="1" dirty="0" smtClean="0">
                    <a:solidFill>
                      <a:schemeClr val="bg1"/>
                    </a:solidFill>
                    <a:latin typeface="+mj-lt"/>
                    <a:ea typeface="돋움" pitchFamily="50" charset="-127"/>
                  </a:endParaRPr>
                </a:p>
                <a:p>
                  <a:pPr>
                    <a:tabLst>
                      <a:tab pos="628650" algn="l"/>
                    </a:tabLst>
                  </a:pPr>
                  <a:r>
                    <a:rPr lang="ko-KR" altLang="en-US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좋은 놈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나쁜 놈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이상한 놈 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(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부제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: 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석양의 무법자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2520355" y="4195613"/>
                <a:ext cx="3792137" cy="877689"/>
                <a:chOff x="2520355" y="3528492"/>
                <a:chExt cx="3792137" cy="877689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2532104" y="3528492"/>
                  <a:ext cx="1483359" cy="216024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715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5430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3145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0861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8576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291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4006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1722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Poster / Images </a:t>
                  </a:r>
                  <a:r>
                    <a:rPr lang="en-US" altLang="ko-KR" sz="1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(20)</a:t>
                  </a:r>
                  <a:endPara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grpSp>
              <p:nvGrpSpPr>
                <p:cNvPr id="13" name="그룹 12"/>
                <p:cNvGrpSpPr/>
                <p:nvPr/>
              </p:nvGrpSpPr>
              <p:grpSpPr>
                <a:xfrm>
                  <a:off x="2520355" y="3799438"/>
                  <a:ext cx="3792137" cy="606743"/>
                  <a:chOff x="2150250" y="4658824"/>
                  <a:chExt cx="3571875" cy="571501"/>
                </a:xfrm>
              </p:grpSpPr>
              <p:pic>
                <p:nvPicPr>
                  <p:cNvPr id="14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50250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5512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000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6487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46" name="그룹 45"/>
              <p:cNvGrpSpPr/>
              <p:nvPr/>
            </p:nvGrpSpPr>
            <p:grpSpPr>
              <a:xfrm>
                <a:off x="7904845" y="1848554"/>
                <a:ext cx="1537516" cy="195814"/>
                <a:chOff x="7904845" y="1848554"/>
                <a:chExt cx="1537516" cy="195814"/>
              </a:xfrm>
            </p:grpSpPr>
            <p:pic>
              <p:nvPicPr>
                <p:cNvPr id="47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4845" y="1855205"/>
                  <a:ext cx="1341000" cy="1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148704" y="1848554"/>
                  <a:ext cx="1293657" cy="195814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 smtClean="0">
                      <a:latin typeface="+mj-lt"/>
                      <a:ea typeface="돋움" pitchFamily="50" charset="-127"/>
                    </a:rPr>
                    <a:t>Brochure Download</a:t>
                  </a:r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>
                <a:off x="2554263" y="1848554"/>
                <a:ext cx="3084637" cy="211203"/>
                <a:chOff x="6059363" y="1803112"/>
                <a:chExt cx="3084637" cy="211203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7070526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  <a:ea typeface="돋움" pitchFamily="50" charset="-127"/>
                    </a:rPr>
                    <a:t>|  </a:t>
                  </a:r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Send to E-mail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8136235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돋움" pitchFamily="50" charset="-127"/>
                    </a:rPr>
                    <a:t>| </a:t>
                  </a:r>
                  <a:r>
                    <a:rPr lang="en-US" altLang="ko-KR" sz="9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돋움" pitchFamily="50" charset="-127"/>
                    </a:rPr>
                    <a:t>  </a:t>
                  </a:r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Favorites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6059363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Access Request  </a:t>
                  </a:r>
                </a:p>
              </p:txBody>
            </p:sp>
          </p:grpSp>
        </p:grpSp>
        <p:grpSp>
          <p:nvGrpSpPr>
            <p:cNvPr id="91" name="그룹 90"/>
            <p:cNvGrpSpPr/>
            <p:nvPr/>
          </p:nvGrpSpPr>
          <p:grpSpPr>
            <a:xfrm>
              <a:off x="6444378" y="4217218"/>
              <a:ext cx="3268893" cy="851781"/>
              <a:chOff x="6444378" y="4217218"/>
              <a:chExt cx="3268893" cy="851781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6444378" y="4217218"/>
                <a:ext cx="2815253" cy="851781"/>
                <a:chOff x="6444378" y="3550097"/>
                <a:chExt cx="2815253" cy="851781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6444378" y="3550097"/>
                  <a:ext cx="1483359" cy="216024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715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5430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3145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0861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8576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291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4006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1722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Multi Media  </a:t>
                  </a:r>
                  <a:r>
                    <a:rPr lang="en-US" altLang="ko-KR" sz="10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(5)</a:t>
                  </a:r>
                  <a:endPara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>
                  <a:off x="6448393" y="3795135"/>
                  <a:ext cx="2811238" cy="606743"/>
                  <a:chOff x="5855475" y="4658824"/>
                  <a:chExt cx="2647950" cy="571501"/>
                </a:xfrm>
              </p:grpSpPr>
              <p:pic>
                <p:nvPicPr>
                  <p:cNvPr id="111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5547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5082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" name="Picture 4" descr="포토 썸네일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4617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6461415" y="4853028"/>
                <a:ext cx="910800" cy="215971"/>
                <a:chOff x="9777733" y="4001247"/>
                <a:chExt cx="910800" cy="215971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9777733" y="4001247"/>
                  <a:ext cx="910800" cy="215971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57600" bIns="28800" rtlCol="0" anchor="ctr"/>
                <a:lstStyle/>
                <a:p>
                  <a:pPr algn="r" defTabSz="1245052"/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ea typeface="돋움" pitchFamily="50" charset="-127"/>
                    </a:rPr>
                    <a:t>Trailer</a:t>
                  </a: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ea typeface="돋움" pitchFamily="50" charset="-127"/>
                  </a:endParaRPr>
                </a:p>
              </p:txBody>
            </p:sp>
            <p:grpSp>
              <p:nvGrpSpPr>
                <p:cNvPr id="106" name="그룹 105"/>
                <p:cNvGrpSpPr>
                  <a:grpSpLocks noChangeAspect="1"/>
                </p:cNvGrpSpPr>
                <p:nvPr/>
              </p:nvGrpSpPr>
              <p:grpSpPr>
                <a:xfrm>
                  <a:off x="9807741" y="4027499"/>
                  <a:ext cx="158400" cy="158400"/>
                  <a:chOff x="9756313" y="5763150"/>
                  <a:chExt cx="180000" cy="180000"/>
                </a:xfrm>
              </p:grpSpPr>
              <p:sp>
                <p:nvSpPr>
                  <p:cNvPr id="107" name="타원 106"/>
                  <p:cNvSpPr/>
                  <p:nvPr/>
                </p:nvSpPr>
                <p:spPr>
                  <a:xfrm>
                    <a:off x="9756313" y="5763150"/>
                    <a:ext cx="180000" cy="180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08" name="모서리가 둥근 직사각형 20"/>
                  <p:cNvSpPr/>
                  <p:nvPr/>
                </p:nvSpPr>
                <p:spPr>
                  <a:xfrm rot="2700000">
                    <a:off x="9805868" y="5821106"/>
                    <a:ext cx="61364" cy="61364"/>
                  </a:xfrm>
                  <a:custGeom>
                    <a:avLst/>
                    <a:gdLst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7" fmla="*/ 0 w 328738"/>
                      <a:gd name="connsiteY7" fmla="*/ 298162 h 328738"/>
                      <a:gd name="connsiteX8" fmla="*/ 0 w 328738"/>
                      <a:gd name="connsiteY8" fmla="*/ 30576 h 328738"/>
                      <a:gd name="connsiteX0" fmla="*/ 0 w 328738"/>
                      <a:gd name="connsiteY0" fmla="*/ 298162 h 389602"/>
                      <a:gd name="connsiteX1" fmla="*/ 0 w 328738"/>
                      <a:gd name="connsiteY1" fmla="*/ 30576 h 389602"/>
                      <a:gd name="connsiteX2" fmla="*/ 30576 w 328738"/>
                      <a:gd name="connsiteY2" fmla="*/ 0 h 389602"/>
                      <a:gd name="connsiteX3" fmla="*/ 298162 w 328738"/>
                      <a:gd name="connsiteY3" fmla="*/ 0 h 389602"/>
                      <a:gd name="connsiteX4" fmla="*/ 328738 w 328738"/>
                      <a:gd name="connsiteY4" fmla="*/ 30576 h 389602"/>
                      <a:gd name="connsiteX5" fmla="*/ 328738 w 328738"/>
                      <a:gd name="connsiteY5" fmla="*/ 298162 h 389602"/>
                      <a:gd name="connsiteX6" fmla="*/ 298162 w 328738"/>
                      <a:gd name="connsiteY6" fmla="*/ 328738 h 389602"/>
                      <a:gd name="connsiteX7" fmla="*/ 30576 w 328738"/>
                      <a:gd name="connsiteY7" fmla="*/ 328738 h 389602"/>
                      <a:gd name="connsiteX8" fmla="*/ 91440 w 328738"/>
                      <a:gd name="connsiteY8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6" fmla="*/ 0 w 328737"/>
                      <a:gd name="connsiteY6" fmla="*/ 30576 h 328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8737" h="328738">
                        <a:moveTo>
                          <a:pt x="0" y="30576"/>
                        </a:moveTo>
                        <a:cubicBezTo>
                          <a:pt x="0" y="13689"/>
                          <a:pt x="13688" y="0"/>
                          <a:pt x="30575" y="0"/>
                        </a:cubicBezTo>
                        <a:lnTo>
                          <a:pt x="298161" y="0"/>
                        </a:lnTo>
                        <a:cubicBezTo>
                          <a:pt x="315048" y="0"/>
                          <a:pt x="328737" y="13689"/>
                          <a:pt x="328737" y="30576"/>
                        </a:cubicBezTo>
                        <a:lnTo>
                          <a:pt x="328737" y="298162"/>
                        </a:lnTo>
                        <a:cubicBezTo>
                          <a:pt x="328737" y="315049"/>
                          <a:pt x="315048" y="328738"/>
                          <a:pt x="298161" y="328738"/>
                        </a:cubicBezTo>
                        <a:lnTo>
                          <a:pt x="0" y="3057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</p:grpSp>
          </p:grpSp>
          <p:grpSp>
            <p:nvGrpSpPr>
              <p:cNvPr id="94" name="그룹 93"/>
              <p:cNvGrpSpPr/>
              <p:nvPr/>
            </p:nvGrpSpPr>
            <p:grpSpPr>
              <a:xfrm>
                <a:off x="7404390" y="4853028"/>
                <a:ext cx="910800" cy="215971"/>
                <a:chOff x="9777733" y="4001247"/>
                <a:chExt cx="910800" cy="215971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9777733" y="4001247"/>
                  <a:ext cx="910800" cy="215971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57600" bIns="28800" rtlCol="0" anchor="ctr"/>
                <a:lstStyle/>
                <a:p>
                  <a:pPr algn="r" defTabSz="1245052"/>
                  <a:r>
                    <a:rPr lang="en-US" altLang="ko-KR" sz="900" spc="-2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Trailer</a:t>
                  </a: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grpSp>
              <p:nvGrpSpPr>
                <p:cNvPr id="102" name="그룹 101"/>
                <p:cNvGrpSpPr>
                  <a:grpSpLocks noChangeAspect="1"/>
                </p:cNvGrpSpPr>
                <p:nvPr/>
              </p:nvGrpSpPr>
              <p:grpSpPr>
                <a:xfrm>
                  <a:off x="9807741" y="4027499"/>
                  <a:ext cx="158400" cy="158400"/>
                  <a:chOff x="9756313" y="5763150"/>
                  <a:chExt cx="180000" cy="180000"/>
                </a:xfrm>
              </p:grpSpPr>
              <p:sp>
                <p:nvSpPr>
                  <p:cNvPr id="103" name="타원 102"/>
                  <p:cNvSpPr/>
                  <p:nvPr/>
                </p:nvSpPr>
                <p:spPr>
                  <a:xfrm>
                    <a:off x="9756313" y="5763150"/>
                    <a:ext cx="180000" cy="180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04" name="모서리가 둥근 직사각형 20"/>
                  <p:cNvSpPr/>
                  <p:nvPr/>
                </p:nvSpPr>
                <p:spPr>
                  <a:xfrm rot="2700000">
                    <a:off x="9805868" y="5821106"/>
                    <a:ext cx="61364" cy="61364"/>
                  </a:xfrm>
                  <a:custGeom>
                    <a:avLst/>
                    <a:gdLst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7" fmla="*/ 0 w 328738"/>
                      <a:gd name="connsiteY7" fmla="*/ 298162 h 328738"/>
                      <a:gd name="connsiteX8" fmla="*/ 0 w 328738"/>
                      <a:gd name="connsiteY8" fmla="*/ 30576 h 328738"/>
                      <a:gd name="connsiteX0" fmla="*/ 0 w 328738"/>
                      <a:gd name="connsiteY0" fmla="*/ 298162 h 389602"/>
                      <a:gd name="connsiteX1" fmla="*/ 0 w 328738"/>
                      <a:gd name="connsiteY1" fmla="*/ 30576 h 389602"/>
                      <a:gd name="connsiteX2" fmla="*/ 30576 w 328738"/>
                      <a:gd name="connsiteY2" fmla="*/ 0 h 389602"/>
                      <a:gd name="connsiteX3" fmla="*/ 298162 w 328738"/>
                      <a:gd name="connsiteY3" fmla="*/ 0 h 389602"/>
                      <a:gd name="connsiteX4" fmla="*/ 328738 w 328738"/>
                      <a:gd name="connsiteY4" fmla="*/ 30576 h 389602"/>
                      <a:gd name="connsiteX5" fmla="*/ 328738 w 328738"/>
                      <a:gd name="connsiteY5" fmla="*/ 298162 h 389602"/>
                      <a:gd name="connsiteX6" fmla="*/ 298162 w 328738"/>
                      <a:gd name="connsiteY6" fmla="*/ 328738 h 389602"/>
                      <a:gd name="connsiteX7" fmla="*/ 30576 w 328738"/>
                      <a:gd name="connsiteY7" fmla="*/ 328738 h 389602"/>
                      <a:gd name="connsiteX8" fmla="*/ 91440 w 328738"/>
                      <a:gd name="connsiteY8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6" fmla="*/ 0 w 328737"/>
                      <a:gd name="connsiteY6" fmla="*/ 30576 h 328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8737" h="328738">
                        <a:moveTo>
                          <a:pt x="0" y="30576"/>
                        </a:moveTo>
                        <a:cubicBezTo>
                          <a:pt x="0" y="13689"/>
                          <a:pt x="13688" y="0"/>
                          <a:pt x="30575" y="0"/>
                        </a:cubicBezTo>
                        <a:lnTo>
                          <a:pt x="298161" y="0"/>
                        </a:lnTo>
                        <a:cubicBezTo>
                          <a:pt x="315048" y="0"/>
                          <a:pt x="328737" y="13689"/>
                          <a:pt x="328737" y="30576"/>
                        </a:cubicBezTo>
                        <a:lnTo>
                          <a:pt x="328737" y="298162"/>
                        </a:lnTo>
                        <a:cubicBezTo>
                          <a:pt x="328737" y="315049"/>
                          <a:pt x="315048" y="328738"/>
                          <a:pt x="298161" y="328738"/>
                        </a:cubicBezTo>
                        <a:lnTo>
                          <a:pt x="0" y="3057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</p:grpSp>
          </p:grpSp>
          <p:grpSp>
            <p:nvGrpSpPr>
              <p:cNvPr id="95" name="그룹 94"/>
              <p:cNvGrpSpPr/>
              <p:nvPr/>
            </p:nvGrpSpPr>
            <p:grpSpPr>
              <a:xfrm>
                <a:off x="8356890" y="4853028"/>
                <a:ext cx="910800" cy="215971"/>
                <a:chOff x="9777733" y="4001247"/>
                <a:chExt cx="910800" cy="215971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9777733" y="4001247"/>
                  <a:ext cx="910800" cy="215971"/>
                </a:xfrm>
                <a:prstGeom prst="rect">
                  <a:avLst/>
                </a:prstGeom>
                <a:solidFill>
                  <a:schemeClr val="tx1">
                    <a:alpha val="6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57600" bIns="28800" rtlCol="0" anchor="ctr"/>
                <a:lstStyle/>
                <a:p>
                  <a:pPr algn="r" defTabSz="1245052"/>
                  <a:r>
                    <a:rPr lang="en-US" altLang="ko-KR" sz="900" spc="-2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Making</a:t>
                  </a: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grpSp>
              <p:nvGrpSpPr>
                <p:cNvPr id="98" name="그룹 97"/>
                <p:cNvGrpSpPr>
                  <a:grpSpLocks noChangeAspect="1"/>
                </p:cNvGrpSpPr>
                <p:nvPr/>
              </p:nvGrpSpPr>
              <p:grpSpPr>
                <a:xfrm>
                  <a:off x="9807741" y="4027499"/>
                  <a:ext cx="158400" cy="158400"/>
                  <a:chOff x="9756313" y="5763150"/>
                  <a:chExt cx="180000" cy="180000"/>
                </a:xfrm>
              </p:grpSpPr>
              <p:sp>
                <p:nvSpPr>
                  <p:cNvPr id="99" name="타원 98"/>
                  <p:cNvSpPr/>
                  <p:nvPr/>
                </p:nvSpPr>
                <p:spPr>
                  <a:xfrm>
                    <a:off x="9756313" y="5763150"/>
                    <a:ext cx="180000" cy="180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00" name="모서리가 둥근 직사각형 20"/>
                  <p:cNvSpPr/>
                  <p:nvPr/>
                </p:nvSpPr>
                <p:spPr>
                  <a:xfrm rot="2700000">
                    <a:off x="9805868" y="5821106"/>
                    <a:ext cx="61364" cy="61364"/>
                  </a:xfrm>
                  <a:custGeom>
                    <a:avLst/>
                    <a:gdLst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7" fmla="*/ 0 w 328738"/>
                      <a:gd name="connsiteY7" fmla="*/ 298162 h 328738"/>
                      <a:gd name="connsiteX8" fmla="*/ 0 w 328738"/>
                      <a:gd name="connsiteY8" fmla="*/ 30576 h 328738"/>
                      <a:gd name="connsiteX0" fmla="*/ 0 w 328738"/>
                      <a:gd name="connsiteY0" fmla="*/ 298162 h 389602"/>
                      <a:gd name="connsiteX1" fmla="*/ 0 w 328738"/>
                      <a:gd name="connsiteY1" fmla="*/ 30576 h 389602"/>
                      <a:gd name="connsiteX2" fmla="*/ 30576 w 328738"/>
                      <a:gd name="connsiteY2" fmla="*/ 0 h 389602"/>
                      <a:gd name="connsiteX3" fmla="*/ 298162 w 328738"/>
                      <a:gd name="connsiteY3" fmla="*/ 0 h 389602"/>
                      <a:gd name="connsiteX4" fmla="*/ 328738 w 328738"/>
                      <a:gd name="connsiteY4" fmla="*/ 30576 h 389602"/>
                      <a:gd name="connsiteX5" fmla="*/ 328738 w 328738"/>
                      <a:gd name="connsiteY5" fmla="*/ 298162 h 389602"/>
                      <a:gd name="connsiteX6" fmla="*/ 298162 w 328738"/>
                      <a:gd name="connsiteY6" fmla="*/ 328738 h 389602"/>
                      <a:gd name="connsiteX7" fmla="*/ 30576 w 328738"/>
                      <a:gd name="connsiteY7" fmla="*/ 328738 h 389602"/>
                      <a:gd name="connsiteX8" fmla="*/ 91440 w 328738"/>
                      <a:gd name="connsiteY8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89602"/>
                      <a:gd name="connsiteX1" fmla="*/ 30576 w 328738"/>
                      <a:gd name="connsiteY1" fmla="*/ 0 h 389602"/>
                      <a:gd name="connsiteX2" fmla="*/ 298162 w 328738"/>
                      <a:gd name="connsiteY2" fmla="*/ 0 h 389602"/>
                      <a:gd name="connsiteX3" fmla="*/ 328738 w 328738"/>
                      <a:gd name="connsiteY3" fmla="*/ 30576 h 389602"/>
                      <a:gd name="connsiteX4" fmla="*/ 328738 w 328738"/>
                      <a:gd name="connsiteY4" fmla="*/ 298162 h 389602"/>
                      <a:gd name="connsiteX5" fmla="*/ 298162 w 328738"/>
                      <a:gd name="connsiteY5" fmla="*/ 328738 h 389602"/>
                      <a:gd name="connsiteX6" fmla="*/ 30576 w 328738"/>
                      <a:gd name="connsiteY6" fmla="*/ 328738 h 389602"/>
                      <a:gd name="connsiteX7" fmla="*/ 91440 w 328738"/>
                      <a:gd name="connsiteY7" fmla="*/ 389602 h 389602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6" fmla="*/ 30576 w 328738"/>
                      <a:gd name="connsiteY6" fmla="*/ 328738 h 328738"/>
                      <a:gd name="connsiteX0" fmla="*/ 0 w 328738"/>
                      <a:gd name="connsiteY0" fmla="*/ 30576 h 328738"/>
                      <a:gd name="connsiteX1" fmla="*/ 30576 w 328738"/>
                      <a:gd name="connsiteY1" fmla="*/ 0 h 328738"/>
                      <a:gd name="connsiteX2" fmla="*/ 298162 w 328738"/>
                      <a:gd name="connsiteY2" fmla="*/ 0 h 328738"/>
                      <a:gd name="connsiteX3" fmla="*/ 328738 w 328738"/>
                      <a:gd name="connsiteY3" fmla="*/ 30576 h 328738"/>
                      <a:gd name="connsiteX4" fmla="*/ 328738 w 328738"/>
                      <a:gd name="connsiteY4" fmla="*/ 298162 h 328738"/>
                      <a:gd name="connsiteX5" fmla="*/ 298162 w 328738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0" fmla="*/ 0 w 328737"/>
                      <a:gd name="connsiteY0" fmla="*/ 30576 h 328738"/>
                      <a:gd name="connsiteX1" fmla="*/ 30575 w 328737"/>
                      <a:gd name="connsiteY1" fmla="*/ 0 h 328738"/>
                      <a:gd name="connsiteX2" fmla="*/ 298161 w 328737"/>
                      <a:gd name="connsiteY2" fmla="*/ 0 h 328738"/>
                      <a:gd name="connsiteX3" fmla="*/ 328737 w 328737"/>
                      <a:gd name="connsiteY3" fmla="*/ 30576 h 328738"/>
                      <a:gd name="connsiteX4" fmla="*/ 328737 w 328737"/>
                      <a:gd name="connsiteY4" fmla="*/ 298162 h 328738"/>
                      <a:gd name="connsiteX5" fmla="*/ 298161 w 328737"/>
                      <a:gd name="connsiteY5" fmla="*/ 328738 h 328738"/>
                      <a:gd name="connsiteX6" fmla="*/ 0 w 328737"/>
                      <a:gd name="connsiteY6" fmla="*/ 30576 h 328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8737" h="328738">
                        <a:moveTo>
                          <a:pt x="0" y="30576"/>
                        </a:moveTo>
                        <a:cubicBezTo>
                          <a:pt x="0" y="13689"/>
                          <a:pt x="13688" y="0"/>
                          <a:pt x="30575" y="0"/>
                        </a:cubicBezTo>
                        <a:lnTo>
                          <a:pt x="298161" y="0"/>
                        </a:lnTo>
                        <a:cubicBezTo>
                          <a:pt x="315048" y="0"/>
                          <a:pt x="328737" y="13689"/>
                          <a:pt x="328737" y="30576"/>
                        </a:cubicBezTo>
                        <a:lnTo>
                          <a:pt x="328737" y="298162"/>
                        </a:lnTo>
                        <a:cubicBezTo>
                          <a:pt x="328737" y="315049"/>
                          <a:pt x="315048" y="328738"/>
                          <a:pt x="298161" y="328738"/>
                        </a:cubicBezTo>
                        <a:lnTo>
                          <a:pt x="0" y="3057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</p:grpSp>
          </p:grpSp>
          <p:sp>
            <p:nvSpPr>
              <p:cNvPr id="96" name="직사각형 95"/>
              <p:cNvSpPr/>
              <p:nvPr/>
            </p:nvSpPr>
            <p:spPr>
              <a:xfrm>
                <a:off x="7553271" y="4217218"/>
                <a:ext cx="2160000" cy="21602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ko-KR"/>
                </a:defPPr>
                <a:lvl1pPr marL="0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771525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543050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314575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086100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857625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629150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400675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172200" algn="l" defTabSz="1543050" rtl="0" eaLnBrk="1" latinLnBrk="1" hangingPunct="1">
                  <a:defRPr sz="3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45052"/>
                <a:r>
                  <a:rPr lang="en-US" altLang="ko-KR" sz="900" spc="-20" dirty="0" smtClean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돋움" pitchFamily="50" charset="-127"/>
                  </a:rPr>
                  <a:t>Trailer   </a:t>
                </a:r>
                <a:r>
                  <a:rPr lang="en-US" altLang="ko-KR" sz="900" spc="-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돋움" pitchFamily="50" charset="-127"/>
                  </a:rPr>
                  <a:t>| </a:t>
                </a:r>
                <a:r>
                  <a:rPr lang="en-US" altLang="ko-KR" sz="900" spc="-2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돋움" pitchFamily="50" charset="-127"/>
                  </a:rPr>
                  <a:t>  Making</a:t>
                </a:r>
                <a:endParaRPr lang="ko-KR" altLang="en-US" sz="900" spc="-2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돋움" pitchFamily="50" charset="-127"/>
                </a:endParaRPr>
              </a:p>
            </p:txBody>
          </p:sp>
        </p:grpSp>
      </p:grp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88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" y="1091057"/>
            <a:ext cx="93345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11"/>
          <a:stretch/>
        </p:blipFill>
        <p:spPr bwMode="auto">
          <a:xfrm>
            <a:off x="4123" y="5472708"/>
            <a:ext cx="93345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7" y="6014231"/>
            <a:ext cx="93345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" y="5482540"/>
            <a:ext cx="93345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2529362" y="2161552"/>
            <a:ext cx="4714908" cy="4429156"/>
            <a:chOff x="1971651" y="2485992"/>
            <a:chExt cx="4714908" cy="4429156"/>
          </a:xfrm>
        </p:grpSpPr>
        <p:sp>
          <p:nvSpPr>
            <p:cNvPr id="53" name="직사각형 52"/>
            <p:cNvSpPr/>
            <p:nvPr/>
          </p:nvSpPr>
          <p:spPr>
            <a:xfrm>
              <a:off x="1971651" y="2843182"/>
              <a:ext cx="4714908" cy="4071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14527" y="3200372"/>
              <a:ext cx="4429156" cy="25003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55" name="TextBox 83"/>
            <p:cNvSpPr txBox="1"/>
            <p:nvPr/>
          </p:nvSpPr>
          <p:spPr>
            <a:xfrm>
              <a:off x="2114527" y="2914620"/>
              <a:ext cx="1617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mtClean="0"/>
                <a:t>좋은 놈</a:t>
              </a:r>
              <a:r>
                <a:rPr lang="en-US" altLang="ko-KR" sz="1000" b="1" smtClean="0"/>
                <a:t>, </a:t>
              </a:r>
              <a:r>
                <a:rPr lang="ko-KR" altLang="en-US" sz="1000" b="1" smtClean="0"/>
                <a:t>나쁜 놈</a:t>
              </a:r>
              <a:r>
                <a:rPr lang="en-US" altLang="ko-KR" sz="1000" b="1" smtClean="0"/>
                <a:t>, </a:t>
              </a:r>
              <a:r>
                <a:rPr lang="ko-KR" altLang="en-US" sz="1000" b="1" smtClean="0"/>
                <a:t>이상한 놈</a:t>
              </a:r>
              <a:endParaRPr lang="ko-KR" altLang="en-US" sz="1000" b="1"/>
            </a:p>
          </p:txBody>
        </p:sp>
        <p:pic>
          <p:nvPicPr>
            <p:cNvPr id="56" name="table"/>
            <p:cNvPicPr>
              <a:picLocks noChangeAspect="1"/>
            </p:cNvPicPr>
            <p:nvPr/>
          </p:nvPicPr>
          <p:blipFill>
            <a:blip r:embed="rId12" cstate="print"/>
            <a:srcRect b="60349"/>
            <a:stretch>
              <a:fillRect/>
            </a:stretch>
          </p:blipFill>
          <p:spPr>
            <a:xfrm>
              <a:off x="2493942" y="3541681"/>
              <a:ext cx="1786283" cy="850907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1971651" y="2485992"/>
              <a:ext cx="4714908" cy="3619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 smtClean="0">
                  <a:solidFill>
                    <a:schemeClr val="bg1"/>
                  </a:solidFill>
                </a:rPr>
                <a:t>   권한신청</a:t>
              </a: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2125639" y="5843578"/>
              <a:ext cx="442756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96"/>
            <p:cNvSpPr txBox="1"/>
            <p:nvPr/>
          </p:nvSpPr>
          <p:spPr>
            <a:xfrm>
              <a:off x="2114527" y="5915016"/>
              <a:ext cx="4429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mtClean="0"/>
                <a:t>요청하신 콘텐츠는 관지라의 승인 시점부터 </a:t>
              </a:r>
              <a:r>
                <a:rPr lang="en-US" altLang="ko-KR" sz="1000" smtClean="0"/>
                <a:t>2</a:t>
              </a:r>
              <a:r>
                <a:rPr lang="ko-KR" altLang="en-US" sz="1000" smtClean="0"/>
                <a:t>주간 권한이 주어지며</a:t>
              </a:r>
              <a:r>
                <a:rPr lang="en-US" altLang="ko-KR" sz="1000" smtClean="0"/>
                <a:t>, </a:t>
              </a:r>
              <a:r>
                <a:rPr lang="ko-KR" altLang="en-US" sz="1000" smtClean="0"/>
                <a:t>기간 만료 후 이용을 원하시면 재요청하셔야 합니다</a:t>
              </a:r>
              <a:r>
                <a:rPr lang="en-US" altLang="ko-KR" sz="1000" smtClean="0"/>
                <a:t>.</a:t>
              </a:r>
              <a:endParaRPr lang="ko-KR" altLang="en-US" sz="1000"/>
            </a:p>
          </p:txBody>
        </p:sp>
        <p:pic>
          <p:nvPicPr>
            <p:cNvPr id="67" name="table"/>
            <p:cNvPicPr>
              <a:picLocks noChangeAspect="1"/>
            </p:cNvPicPr>
            <p:nvPr/>
          </p:nvPicPr>
          <p:blipFill>
            <a:blip r:embed="rId13" cstate="print"/>
            <a:srcRect b="59385"/>
            <a:stretch>
              <a:fillRect/>
            </a:stretch>
          </p:blipFill>
          <p:spPr>
            <a:xfrm>
              <a:off x="2087540" y="3528981"/>
              <a:ext cx="506012" cy="871569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2185965" y="3271811"/>
              <a:ext cx="4286280" cy="21431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329953" y="3628834"/>
              <a:ext cx="142876" cy="19289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70" name="실행 단추: 뒤로 또는 이전 69">
              <a:hlinkClick r:id="" action="ppaction://hlinkshowjump?jump=previousslide" highlightClick="1"/>
            </p:cNvPr>
            <p:cNvSpPr/>
            <p:nvPr/>
          </p:nvSpPr>
          <p:spPr>
            <a:xfrm rot="16200000">
              <a:off x="6329953" y="5486388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71" name="실행 단추: 뒤로 또는 이전 70">
              <a:hlinkClick r:id="" action="ppaction://hlinkshowjump?jump=previousslide" highlightClick="1"/>
            </p:cNvPr>
            <p:cNvSpPr/>
            <p:nvPr/>
          </p:nvSpPr>
          <p:spPr>
            <a:xfrm rot="5400000">
              <a:off x="6329953" y="3485959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6346620" y="3646301"/>
              <a:ext cx="109533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066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48132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22199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962656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703320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443984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184648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5925312" algn="l" defTabSz="1481328" rtl="0" eaLnBrk="1" latinLnBrk="1" hangingPunct="1">
                <a:defRPr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6293973" y="2561782"/>
              <a:ext cx="226658" cy="226658"/>
              <a:chOff x="9933916" y="256360"/>
              <a:chExt cx="360000" cy="360000"/>
            </a:xfrm>
          </p:grpSpPr>
          <p:cxnSp>
            <p:nvCxnSpPr>
              <p:cNvPr id="77" name="직선 연결선 76"/>
              <p:cNvCxnSpPr/>
              <p:nvPr/>
            </p:nvCxnSpPr>
            <p:spPr>
              <a:xfrm>
                <a:off x="9933916" y="256360"/>
                <a:ext cx="360000" cy="36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H="1">
                <a:off x="9933916" y="256360"/>
                <a:ext cx="360000" cy="36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직사각형 73"/>
            <p:cNvSpPr/>
            <p:nvPr/>
          </p:nvSpPr>
          <p:spPr>
            <a:xfrm>
              <a:off x="5859683" y="650587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078633" y="650587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125639" y="6377968"/>
              <a:ext cx="442756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65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0242" name="Picture 2" descr="C:\Documents and Settings\Administrator\바탕 화면\(wiseUX)[B2B웹]wireframe(사용자화면)_2011.10.25_2\슬라이드13.JPG"/>
          <p:cNvPicPr>
            <a:picLocks noChangeAspect="1" noChangeArrowheads="1"/>
          </p:cNvPicPr>
          <p:nvPr/>
        </p:nvPicPr>
        <p:blipFill>
          <a:blip r:embed="rId2" cstate="print"/>
          <a:srcRect r="11640"/>
          <a:stretch>
            <a:fillRect/>
          </a:stretch>
        </p:blipFill>
        <p:spPr bwMode="auto">
          <a:xfrm>
            <a:off x="0" y="0"/>
            <a:ext cx="9544079" cy="144018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-13448"/>
            <a:ext cx="9485645" cy="14415248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3701353" y="2071614"/>
            <a:ext cx="4714908" cy="4986410"/>
            <a:chOff x="1836625" y="2428804"/>
            <a:chExt cx="4714908" cy="4986410"/>
          </a:xfrm>
        </p:grpSpPr>
        <p:sp>
          <p:nvSpPr>
            <p:cNvPr id="6" name="직사각형 5"/>
            <p:cNvSpPr/>
            <p:nvPr/>
          </p:nvSpPr>
          <p:spPr>
            <a:xfrm>
              <a:off x="1836625" y="2785994"/>
              <a:ext cx="4714908" cy="462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979501" y="3486124"/>
              <a:ext cx="4429156" cy="3500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9501" y="2857432"/>
              <a:ext cx="28424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mtClean="0"/>
                <a:t>CJ B2B LIBRARY “</a:t>
              </a:r>
              <a:r>
                <a:rPr lang="ko-KR" altLang="en-US" sz="1000" b="1" smtClean="0"/>
                <a:t>좋은 놈</a:t>
              </a:r>
              <a:r>
                <a:rPr lang="en-US" altLang="ko-KR" sz="1000" b="1" smtClean="0"/>
                <a:t>, </a:t>
              </a:r>
              <a:r>
                <a:rPr lang="ko-KR" altLang="en-US" sz="1000" b="1" smtClean="0"/>
                <a:t>나쁜 놈</a:t>
              </a:r>
              <a:r>
                <a:rPr lang="en-US" altLang="ko-KR" sz="1000" b="1" smtClean="0"/>
                <a:t>, </a:t>
              </a:r>
              <a:r>
                <a:rPr lang="ko-KR" altLang="en-US" sz="1000" b="1" smtClean="0"/>
                <a:t>이상한 놈</a:t>
              </a:r>
              <a:r>
                <a:rPr lang="en-US" altLang="ko-KR" sz="1000" b="1" smtClean="0"/>
                <a:t>”</a:t>
              </a:r>
              <a:endParaRPr lang="ko-KR" altLang="en-US" sz="10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19276" y="3524262"/>
              <a:ext cx="4167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해당 콘텐츠의 상세화면 링크를 입력하신 메일 주소로 보냅니다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추가로 코멘트할 내용이 있으면 이곳에 입력해 주세요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57931" y="3486124"/>
              <a:ext cx="142876" cy="3343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실행 단추: 뒤로 또는 이전 10">
              <a:hlinkClick r:id="" action="ppaction://hlinkshowjump?jump=previousslide" highlightClick="1"/>
            </p:cNvPr>
            <p:cNvSpPr/>
            <p:nvPr/>
          </p:nvSpPr>
          <p:spPr>
            <a:xfrm rot="16200000">
              <a:off x="6257931" y="6839150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실행 단추: 뒤로 또는 이전 11">
              <a:hlinkClick r:id="" action="ppaction://hlinkshowjump?jump=previousslide" highlightClick="1"/>
            </p:cNvPr>
            <p:cNvSpPr/>
            <p:nvPr/>
          </p:nvSpPr>
          <p:spPr>
            <a:xfrm rot="5400000">
              <a:off x="6257931" y="3487709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274598" y="3671866"/>
              <a:ext cx="109533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218"/>
            <p:cNvGrpSpPr/>
            <p:nvPr/>
          </p:nvGrpSpPr>
          <p:grpSpPr>
            <a:xfrm>
              <a:off x="1836625" y="2428804"/>
              <a:ext cx="4714908" cy="361946"/>
              <a:chOff x="3043221" y="2007999"/>
              <a:chExt cx="4714908" cy="361946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043221" y="2007999"/>
                <a:ext cx="4714908" cy="3619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    메일 보내기</a:t>
                </a:r>
                <a:endParaRPr lang="ko-KR" altLang="en-US" sz="1200" b="1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그룹 220"/>
              <p:cNvGrpSpPr/>
              <p:nvPr/>
            </p:nvGrpSpPr>
            <p:grpSpPr>
              <a:xfrm>
                <a:off x="7431069" y="2075643"/>
                <a:ext cx="226658" cy="226658"/>
                <a:chOff x="9933916" y="256360"/>
                <a:chExt cx="360000" cy="360000"/>
              </a:xfrm>
            </p:grpSpPr>
            <p:cxnSp>
              <p:nvCxnSpPr>
                <p:cNvPr id="19" name="직선 연결선 18"/>
                <p:cNvCxnSpPr/>
                <p:nvPr/>
              </p:nvCxnSpPr>
              <p:spPr>
                <a:xfrm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/>
                <p:cNvCxnSpPr/>
                <p:nvPr/>
              </p:nvCxnSpPr>
              <p:spPr>
                <a:xfrm flipH="1"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직사각형 14"/>
            <p:cNvSpPr/>
            <p:nvPr/>
          </p:nvSpPr>
          <p:spPr>
            <a:xfrm>
              <a:off x="571680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3575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543155" y="3162275"/>
              <a:ext cx="3865502" cy="252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79501" y="3162232"/>
              <a:ext cx="5677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smtClean="0"/>
                <a:t>E-mail</a:t>
              </a:r>
              <a:endParaRPr lang="ko-KR" altLang="en-US" sz="1000" b="1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80592" y="4773818"/>
            <a:ext cx="5244044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바이어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486256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475442" y="4773818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회원관리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486256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94491" y="4567752"/>
            <a:ext cx="3601251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바이어 관리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</a:t>
              </a:r>
              <a:r>
                <a:rPr lang="en-US" altLang="ko-KR" sz="1100" b="1" smtClean="0">
                  <a:solidFill>
                    <a:schemeClr val="bg1"/>
                  </a:solidFill>
                  <a:latin typeface="Arial Black" pitchFamily="34" charset="0"/>
                </a:rPr>
                <a:t>Library </a:t>
              </a:r>
              <a:r>
                <a:rPr lang="ko-KR" altLang="en-US" sz="1100" b="1" smtClean="0">
                  <a:solidFill>
                    <a:schemeClr val="bg1"/>
                  </a:solidFill>
                  <a:latin typeface="Arial Black" pitchFamily="34" charset="0"/>
                </a:rPr>
                <a:t>관리자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09359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5310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92428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accent1"/>
                          </a:solidFill>
                        </a:rPr>
                        <a:t>FoxTVdigital@fox.com</a:t>
                      </a:r>
                      <a:endParaRPr lang="ko-KR" altLang="en-US" sz="900" b="0" u="sng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75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727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620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91043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152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5660809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대기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승인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반려 </a:t>
            </a:r>
            <a:r>
              <a:rPr lang="en-US" altLang="ko-KR" sz="900" b="1" spc="-20" smtClean="0">
                <a:latin typeface="돋움" pitchFamily="50" charset="-127"/>
                <a:ea typeface="돋움" pitchFamily="50" charset="-127"/>
              </a:rPr>
              <a:t>(123,456) </a:t>
            </a:r>
            <a:r>
              <a:rPr lang="ko-KR" altLang="en-US" sz="900" spc="-20" smtClean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en-US" altLang="ko-KR" sz="900" spc="-2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차단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5889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99"/>
          <p:cNvGrpSpPr/>
          <p:nvPr/>
        </p:nvGrpSpPr>
        <p:grpSpPr>
          <a:xfrm>
            <a:off x="2091741" y="2063633"/>
            <a:ext cx="3166058" cy="223200"/>
            <a:chOff x="2091741" y="2063633"/>
            <a:chExt cx="3166058" cy="223200"/>
          </a:xfrm>
        </p:grpSpPr>
        <p:sp>
          <p:nvSpPr>
            <p:cNvPr id="22" name="직사각형 21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232443" y="12884033"/>
            <a:ext cx="3044658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회원 아이디 클릭 시 </a:t>
            </a:r>
            <a:r>
              <a:rPr lang="ko-KR" altLang="en-US" sz="900" b="1" spc="-20" dirty="0" err="1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새창</a:t>
            </a:r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 팝업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7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185701" y="1997881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02941" y="2001104"/>
            <a:ext cx="1440000" cy="9551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185701" y="2482786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202941" y="2520886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8" name="그룹 95"/>
          <p:cNvGrpSpPr/>
          <p:nvPr/>
        </p:nvGrpSpPr>
        <p:grpSpPr>
          <a:xfrm>
            <a:off x="5306673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02941" y="3497289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02941" y="4384528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2941" y="5239590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02941" y="618203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44256" y="334234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144256" y="425320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44256" y="511046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144256" y="6022721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62"/>
          <p:cNvGrpSpPr/>
          <p:nvPr/>
        </p:nvGrpSpPr>
        <p:grpSpPr>
          <a:xfrm>
            <a:off x="2900345" y="8435858"/>
            <a:ext cx="3166058" cy="223200"/>
            <a:chOff x="2091741" y="2063633"/>
            <a:chExt cx="3166058" cy="223200"/>
          </a:xfrm>
        </p:grpSpPr>
        <p:sp>
          <p:nvSpPr>
            <p:cNvPr id="68" name="직사각형 67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6115277" y="8435858"/>
            <a:ext cx="1565625" cy="223200"/>
            <a:chOff x="3933168" y="2063633"/>
            <a:chExt cx="1565625" cy="223200"/>
          </a:xfrm>
        </p:grpSpPr>
        <p:sp>
          <p:nvSpPr>
            <p:cNvPr id="82" name="직사각형 81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6" name="그룹 97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01" name="직사각형 100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cxnSp>
        <p:nvCxnSpPr>
          <p:cNvPr id="103" name="직선 연결선 102"/>
          <p:cNvCxnSpPr/>
          <p:nvPr/>
        </p:nvCxnSpPr>
        <p:spPr>
          <a:xfrm flipH="1">
            <a:off x="185701" y="3006661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202941" y="3040002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4433266"/>
            <a:ext cx="144000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1470" y="4176564"/>
            <a:ext cx="9389685" cy="122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4000" b="1" dirty="0" smtClean="0">
                <a:solidFill>
                  <a:schemeClr val="tx1"/>
                </a:solidFill>
              </a:rPr>
              <a:t>방송 메인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리스트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4000" b="1" dirty="0" smtClean="0">
                <a:solidFill>
                  <a:schemeClr val="tx1"/>
                </a:solidFill>
              </a:rPr>
              <a:t>상세화면</a:t>
            </a:r>
          </a:p>
        </p:txBody>
      </p:sp>
    </p:spTree>
    <p:extLst>
      <p:ext uri="{BB962C8B-B14F-4D97-AF65-F5344CB8AC3E}">
        <p14:creationId xmlns:p14="http://schemas.microsoft.com/office/powerpoint/2010/main" val="26760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 flipH="1">
            <a:off x="185701" y="1997881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202941" y="2001104"/>
            <a:ext cx="1440000" cy="9551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 flipH="1">
            <a:off x="185701" y="2482786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202941" y="2520886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202941" y="3497289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202941" y="4384528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202941" y="5239590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202941" y="618203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68" name="직선 연결선 167"/>
          <p:cNvCxnSpPr/>
          <p:nvPr/>
        </p:nvCxnSpPr>
        <p:spPr>
          <a:xfrm>
            <a:off x="144256" y="334234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44256" y="425320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44256" y="511046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44256" y="6022721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 flipH="1">
            <a:off x="185701" y="3006661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/>
          <p:cNvSpPr/>
          <p:nvPr/>
        </p:nvSpPr>
        <p:spPr>
          <a:xfrm>
            <a:off x="202941" y="3040002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54166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23399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315530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FoxTVdigital@fox.com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63449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96071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27063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20741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미지정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22257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8425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00" name="그룹 99"/>
          <p:cNvGrpSpPr/>
          <p:nvPr/>
        </p:nvGrpSpPr>
        <p:grpSpPr>
          <a:xfrm>
            <a:off x="2091741" y="2063633"/>
            <a:ext cx="3166058" cy="223200"/>
            <a:chOff x="2091741" y="2063633"/>
            <a:chExt cx="3166058" cy="223200"/>
          </a:xfrm>
        </p:grpSpPr>
        <p:sp>
          <p:nvSpPr>
            <p:cNvPr id="22" name="직사각형 21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232443" y="12884033"/>
            <a:ext cx="3044658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회원 아이디 클릭 시 </a:t>
            </a:r>
            <a:r>
              <a:rPr lang="ko-KR" altLang="en-US" sz="900" b="1" spc="-20" dirty="0" err="1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새창</a:t>
            </a:r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 팝업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329237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rgbClr val="00B0F0"/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b="1" spc="-2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611627" y="2307135"/>
            <a:ext cx="4714908" cy="335758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59967"/>
              </p:ext>
            </p:extLst>
          </p:nvPr>
        </p:nvGraphicFramePr>
        <p:xfrm>
          <a:off x="5099355" y="3092953"/>
          <a:ext cx="1100120" cy="20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120"/>
              </a:tblGrid>
              <a:tr h="214314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41055"/>
              </p:ext>
            </p:extLst>
          </p:nvPr>
        </p:nvGraphicFramePr>
        <p:xfrm>
          <a:off x="4683065" y="3092953"/>
          <a:ext cx="357193" cy="20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3"/>
              </a:tblGrid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○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34828"/>
              </p:ext>
            </p:extLst>
          </p:nvPr>
        </p:nvGraphicFramePr>
        <p:xfrm>
          <a:off x="7757674" y="3092953"/>
          <a:ext cx="1293094" cy="20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094"/>
              </a:tblGrid>
              <a:tr h="214314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44107"/>
              </p:ext>
            </p:extLst>
          </p:nvPr>
        </p:nvGraphicFramePr>
        <p:xfrm>
          <a:off x="6330012" y="3092953"/>
          <a:ext cx="511911" cy="20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/>
              </a:tblGrid>
              <a:tr h="214314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585536"/>
              </p:ext>
            </p:extLst>
          </p:nvPr>
        </p:nvGraphicFramePr>
        <p:xfrm>
          <a:off x="6925324" y="3092953"/>
          <a:ext cx="845786" cy="20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786"/>
              </a:tblGrid>
              <a:tr h="214314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028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683065" y="2448301"/>
            <a:ext cx="4510123" cy="3098944"/>
            <a:chOff x="4683065" y="2448301"/>
            <a:chExt cx="4510123" cy="3098944"/>
          </a:xfrm>
        </p:grpSpPr>
        <p:sp>
          <p:nvSpPr>
            <p:cNvPr id="75" name="직사각형 74"/>
            <p:cNvSpPr/>
            <p:nvPr/>
          </p:nvSpPr>
          <p:spPr>
            <a:xfrm>
              <a:off x="4731539" y="2448301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4754503" y="5237504"/>
              <a:ext cx="44386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6930523" y="5332931"/>
              <a:ext cx="668800" cy="214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45052">
                <a:defRPr/>
              </a:pPr>
              <a:r>
                <a: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158998" y="5332931"/>
              <a:ext cx="668800" cy="214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45052">
                <a:defRPr/>
              </a:pPr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683065" y="2807201"/>
              <a:ext cx="4500594" cy="21431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040254" y="2793548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smtClean="0">
                  <a:solidFill>
                    <a:schemeClr val="bg1"/>
                  </a:solidFill>
                </a:rPr>
                <a:t>ID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699672" y="2793548"/>
              <a:ext cx="42191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smtClean="0">
                  <a:solidFill>
                    <a:schemeClr val="bg1"/>
                  </a:solidFill>
                </a:rPr>
                <a:t>부서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270911" y="2793548"/>
              <a:ext cx="42191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smtClean="0">
                  <a:solidFill>
                    <a:schemeClr val="bg1"/>
                  </a:solidFill>
                </a:rPr>
                <a:t>이름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866223" y="2793548"/>
              <a:ext cx="42191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smtClean="0">
                  <a:solidFill>
                    <a:schemeClr val="bg1"/>
                  </a:solidFill>
                </a:rPr>
                <a:t>지역</a:t>
              </a:r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9040783" y="3164391"/>
              <a:ext cx="142876" cy="1877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실행 단추: 뒤로 또는 이전 124">
              <a:hlinkClick r:id="" action="ppaction://hlinkshowjump?jump=previousslide" highlightClick="1"/>
            </p:cNvPr>
            <p:cNvSpPr/>
            <p:nvPr/>
          </p:nvSpPr>
          <p:spPr>
            <a:xfrm rot="16200000">
              <a:off x="9040783" y="5021779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7" name="실행 단추: 뒤로 또는 이전 126">
              <a:hlinkClick r:id="" action="ppaction://hlinkshowjump?jump=previousslide" highlightClick="1"/>
            </p:cNvPr>
            <p:cNvSpPr/>
            <p:nvPr/>
          </p:nvSpPr>
          <p:spPr>
            <a:xfrm rot="5400000">
              <a:off x="9040783" y="3021516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9057455" y="3181858"/>
              <a:ext cx="109533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900345" y="8435858"/>
            <a:ext cx="3166058" cy="223200"/>
            <a:chOff x="2091741" y="2063633"/>
            <a:chExt cx="3166058" cy="223200"/>
          </a:xfrm>
        </p:grpSpPr>
        <p:sp>
          <p:nvSpPr>
            <p:cNvPr id="115" name="직사각형 114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132" name="직선 연결선 131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직사각형 132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6115277" y="8435858"/>
            <a:ext cx="1565625" cy="223200"/>
            <a:chOff x="3933168" y="2063633"/>
            <a:chExt cx="1565625" cy="223200"/>
          </a:xfrm>
        </p:grpSpPr>
        <p:sp>
          <p:nvSpPr>
            <p:cNvPr id="135" name="직사각형 134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38" name="직사각형 137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2097320" y="1713484"/>
            <a:ext cx="5660809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대기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승인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반려 </a:t>
            </a:r>
            <a:r>
              <a:rPr lang="en-US" altLang="ko-KR" sz="900" b="1" spc="-20" smtClean="0">
                <a:latin typeface="돋움" pitchFamily="50" charset="-127"/>
                <a:ea typeface="돋움" pitchFamily="50" charset="-127"/>
              </a:rPr>
              <a:t>(123,456) </a:t>
            </a:r>
            <a:r>
              <a:rPr lang="ko-KR" altLang="en-US" sz="900" spc="-20" smtClean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en-US" altLang="ko-KR" sz="900" spc="-2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차단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0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34343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54875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10461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FoxTVdigital@fox.com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729254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9101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86013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016889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8490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93376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99"/>
          <p:cNvGrpSpPr/>
          <p:nvPr/>
        </p:nvGrpSpPr>
        <p:grpSpPr>
          <a:xfrm>
            <a:off x="2091741" y="2063633"/>
            <a:ext cx="2597427" cy="223200"/>
            <a:chOff x="2091741" y="2063633"/>
            <a:chExt cx="2597427" cy="223200"/>
          </a:xfrm>
        </p:grpSpPr>
        <p:sp>
          <p:nvSpPr>
            <p:cNvPr id="22" name="직사각형 21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 ▼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230837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3837214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9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02941" y="3116752"/>
            <a:ext cx="1440000" cy="2788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0" name="그룹 95"/>
          <p:cNvGrpSpPr/>
          <p:nvPr/>
        </p:nvGrpSpPr>
        <p:grpSpPr>
          <a:xfrm>
            <a:off x="4757733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1971651" y="9272602"/>
            <a:ext cx="3143272" cy="464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049703" y="9415478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새 그룹</a:t>
            </a:r>
            <a:endParaRPr lang="en-US" altLang="ko-KR" sz="1000" b="1" smtClean="0"/>
          </a:p>
        </p:txBody>
      </p:sp>
      <p:sp>
        <p:nvSpPr>
          <p:cNvPr id="131" name="직사각형 130"/>
          <p:cNvSpPr/>
          <p:nvPr/>
        </p:nvSpPr>
        <p:spPr>
          <a:xfrm>
            <a:off x="4429156" y="13558882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29171" y="9312133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X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2143140" y="10009842"/>
            <a:ext cx="2857520" cy="216024"/>
          </a:xfrm>
          <a:prstGeom prst="rect">
            <a:avLst/>
          </a:prstGeom>
          <a:solidFill>
            <a:srgbClr val="F8F8F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143140" y="9772668"/>
            <a:ext cx="2143140" cy="216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 이름을 입력하세요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2081208" y="9745190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3766216" y="13558882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44" name="직선 연결선 143"/>
          <p:cNvCxnSpPr/>
          <p:nvPr/>
        </p:nvCxnSpPr>
        <p:spPr>
          <a:xfrm>
            <a:off x="2081208" y="13477106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1" name="표 170"/>
          <p:cNvGraphicFramePr>
            <a:graphicFrameLocks noGrp="1"/>
          </p:cNvGraphicFramePr>
          <p:nvPr/>
        </p:nvGraphicFramePr>
        <p:xfrm>
          <a:off x="4114791" y="10857891"/>
          <a:ext cx="714380" cy="25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/>
              </a:tblGrid>
              <a:tr h="293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8" name="그룹 97"/>
          <p:cNvGrpSpPr/>
          <p:nvPr/>
        </p:nvGrpSpPr>
        <p:grpSpPr>
          <a:xfrm>
            <a:off x="9361115" y="2057364"/>
            <a:ext cx="1440235" cy="1571636"/>
            <a:chOff x="9401203" y="2057364"/>
            <a:chExt cx="1440235" cy="1571636"/>
          </a:xfrm>
        </p:grpSpPr>
        <p:sp>
          <p:nvSpPr>
            <p:cNvPr id="100" name="직사각형 99"/>
            <p:cNvSpPr/>
            <p:nvPr/>
          </p:nvSpPr>
          <p:spPr>
            <a:xfrm>
              <a:off x="9401203" y="2057364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401203" y="2276438"/>
              <a:ext cx="1428760" cy="113824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9604277" y="2316652"/>
              <a:ext cx="1237161" cy="13123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…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444066" y="2316652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 flipH="1">
              <a:off x="9463051" y="3171466"/>
              <a:ext cx="1309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361115" y="3629000"/>
            <a:ext cx="1440235" cy="1571636"/>
            <a:chOff x="9401203" y="2057364"/>
            <a:chExt cx="1440235" cy="1571636"/>
          </a:xfrm>
        </p:grpSpPr>
        <p:sp>
          <p:nvSpPr>
            <p:cNvPr id="106" name="직사각형 105"/>
            <p:cNvSpPr/>
            <p:nvPr/>
          </p:nvSpPr>
          <p:spPr>
            <a:xfrm>
              <a:off x="9401203" y="2057364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이동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9401203" y="2276438"/>
              <a:ext cx="1428760" cy="113824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9604277" y="2316652"/>
              <a:ext cx="1237161" cy="13123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...</a:t>
              </a: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9444066" y="2316652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 flipH="1">
              <a:off x="9463051" y="3171466"/>
              <a:ext cx="1309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0" name="표 169"/>
          <p:cNvGraphicFramePr>
            <a:graphicFrameLocks noGrp="1"/>
          </p:cNvGraphicFramePr>
          <p:nvPr/>
        </p:nvGraphicFramePr>
        <p:xfrm>
          <a:off x="2185965" y="10868521"/>
          <a:ext cx="1100120" cy="25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120"/>
              </a:tblGrid>
              <a:tr h="293772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본편 영상 전체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본편영상 </a:t>
                      </a:r>
                      <a:r>
                        <a:rPr lang="en-US" altLang="ko-KR" sz="1000" b="0" smtClean="0">
                          <a:solidFill>
                            <a:schemeClr val="tx1"/>
                          </a:solidFill>
                        </a:rPr>
                        <a:t>1, 2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회</a:t>
                      </a:r>
                      <a:endParaRPr lang="en-US" altLang="ko-KR" sz="1000" b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티져예고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본예고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메이킹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하이라이트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인터뷰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워터마크 스크리너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기타 부가영상물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3" name="그룹 182"/>
          <p:cNvGrpSpPr/>
          <p:nvPr/>
        </p:nvGrpSpPr>
        <p:grpSpPr>
          <a:xfrm>
            <a:off x="2114527" y="10629924"/>
            <a:ext cx="2859441" cy="2768249"/>
            <a:chOff x="7686691" y="11044899"/>
            <a:chExt cx="2859441" cy="2768249"/>
          </a:xfrm>
        </p:grpSpPr>
        <p:sp>
          <p:nvSpPr>
            <p:cNvPr id="121" name="직사각형 120"/>
            <p:cNvSpPr/>
            <p:nvPr/>
          </p:nvSpPr>
          <p:spPr>
            <a:xfrm>
              <a:off x="7686691" y="11058552"/>
              <a:ext cx="2857520" cy="214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7741916" y="11044899"/>
              <a:ext cx="8130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mtClean="0"/>
                <a:t>콘텐츠 구분</a:t>
              </a:r>
              <a:endParaRPr lang="ko-KR" altLang="en-US" sz="1000" b="1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9829831" y="11044899"/>
              <a:ext cx="425116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mtClean="0"/>
                <a:t>권한</a:t>
              </a:r>
              <a:endParaRPr lang="ko-KR" altLang="en-US" sz="1000" b="1"/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7695050" y="13813148"/>
              <a:ext cx="2805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7695050" y="1156205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>
              <a:off x="7695050" y="1184399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>
              <a:off x="7695050" y="1211831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>
              <a:off x="7695050" y="12392634"/>
              <a:ext cx="282822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7695050" y="12674574"/>
              <a:ext cx="28434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7695050" y="12948894"/>
              <a:ext cx="28206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7695050" y="13238454"/>
              <a:ext cx="28129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7695050" y="13520394"/>
              <a:ext cx="280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직사각형 183"/>
          <p:cNvSpPr/>
          <p:nvPr/>
        </p:nvSpPr>
        <p:spPr>
          <a:xfrm>
            <a:off x="2143140" y="10373694"/>
            <a:ext cx="2143140" cy="216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 접근 권한을 선택해 주세요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85" name="직선 연결선 184"/>
          <p:cNvCxnSpPr/>
          <p:nvPr/>
        </p:nvCxnSpPr>
        <p:spPr>
          <a:xfrm>
            <a:off x="2081208" y="10323356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2900345" y="8435858"/>
            <a:ext cx="3166058" cy="223200"/>
            <a:chOff x="2091741" y="2063633"/>
            <a:chExt cx="3166058" cy="223200"/>
          </a:xfrm>
        </p:grpSpPr>
        <p:sp>
          <p:nvSpPr>
            <p:cNvPr id="135" name="직사각형 134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148" name="직선 연결선 147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115277" y="8435858"/>
            <a:ext cx="1565625" cy="223200"/>
            <a:chOff x="3933168" y="2063633"/>
            <a:chExt cx="1565625" cy="223200"/>
          </a:xfrm>
        </p:grpSpPr>
        <p:sp>
          <p:nvSpPr>
            <p:cNvPr id="151" name="직사각형 150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54" name="직사각형 153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cxnSp>
        <p:nvCxnSpPr>
          <p:cNvPr id="156" name="직선 연결선 155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60" name="직선 연결선 159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5340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34542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675572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61512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FoxTVdigital@fox.com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70594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53692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95093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331348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그룹 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A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45570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86375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99"/>
          <p:cNvGrpSpPr/>
          <p:nvPr/>
        </p:nvGrpSpPr>
        <p:grpSpPr>
          <a:xfrm>
            <a:off x="2114527" y="2063633"/>
            <a:ext cx="2027879" cy="223200"/>
            <a:chOff x="2661289" y="2063633"/>
            <a:chExt cx="2027879" cy="223200"/>
          </a:xfrm>
        </p:grpSpPr>
        <p:sp>
          <p:nvSpPr>
            <p:cNvPr id="24" name="직사각형 23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230837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3837214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9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10" name="그룹 95"/>
          <p:cNvGrpSpPr/>
          <p:nvPr/>
        </p:nvGrpSpPr>
        <p:grpSpPr>
          <a:xfrm>
            <a:off x="4205279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9361115" y="2057364"/>
            <a:ext cx="1440235" cy="1785950"/>
            <a:chOff x="9401203" y="2057364"/>
            <a:chExt cx="1440235" cy="1785950"/>
          </a:xfrm>
        </p:grpSpPr>
        <p:sp>
          <p:nvSpPr>
            <p:cNvPr id="62" name="직사각형 61"/>
            <p:cNvSpPr/>
            <p:nvPr/>
          </p:nvSpPr>
          <p:spPr>
            <a:xfrm>
              <a:off x="9401203" y="2057364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이동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401203" y="2276438"/>
              <a:ext cx="1428760" cy="156687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604277" y="2316652"/>
              <a:ext cx="1237161" cy="13123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미지정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B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새 그룹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...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이름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/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설정 변경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 삭제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444066" y="2316652"/>
              <a:ext cx="268402" cy="74084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◎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○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 flipH="1">
              <a:off x="9463051" y="3171466"/>
              <a:ext cx="1309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/>
          <p:nvPr/>
        </p:nvSpPr>
        <p:spPr>
          <a:xfrm>
            <a:off x="1971651" y="9272602"/>
            <a:ext cx="3143272" cy="4643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049703" y="9415478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그룹 이름</a:t>
            </a:r>
            <a:r>
              <a:rPr lang="en-US" altLang="ko-KR" sz="1000" b="1" smtClean="0"/>
              <a:t>/</a:t>
            </a:r>
            <a:r>
              <a:rPr lang="ko-KR" altLang="en-US" sz="1000" b="1" smtClean="0"/>
              <a:t>설정 변경</a:t>
            </a:r>
            <a:endParaRPr lang="en-US" altLang="ko-KR" sz="1000" b="1" smtClean="0"/>
          </a:p>
        </p:txBody>
      </p:sp>
      <p:sp>
        <p:nvSpPr>
          <p:cNvPr id="83" name="직사각형 82"/>
          <p:cNvSpPr/>
          <p:nvPr/>
        </p:nvSpPr>
        <p:spPr>
          <a:xfrm>
            <a:off x="4429156" y="13569220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829171" y="9312133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X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143140" y="9986982"/>
            <a:ext cx="2857520" cy="216024"/>
          </a:xfrm>
          <a:prstGeom prst="rect">
            <a:avLst/>
          </a:prstGeom>
          <a:solidFill>
            <a:srgbClr val="F8F8F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smtClean="0">
                <a:solidFill>
                  <a:schemeClr val="tx1"/>
                </a:solidFill>
              </a:rPr>
              <a:t>그룹 </a:t>
            </a:r>
            <a:r>
              <a:rPr lang="en-US" altLang="ko-KR" sz="1000" smtClean="0">
                <a:solidFill>
                  <a:schemeClr val="tx1"/>
                </a:solidFill>
              </a:rPr>
              <a:t>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143140" y="9753618"/>
            <a:ext cx="2143140" cy="216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 이름을 입력하세요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2081208" y="9745190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766216" y="13569220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2081208" y="13487444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표 100"/>
          <p:cNvGraphicFramePr>
            <a:graphicFrameLocks noGrp="1"/>
          </p:cNvGraphicFramePr>
          <p:nvPr/>
        </p:nvGraphicFramePr>
        <p:xfrm>
          <a:off x="4138581" y="10857891"/>
          <a:ext cx="714380" cy="25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80"/>
              </a:tblGrid>
              <a:tr h="293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■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</a:rPr>
                        <a:t>□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/>
        </p:nvGraphicFramePr>
        <p:xfrm>
          <a:off x="2209755" y="10868521"/>
          <a:ext cx="1100120" cy="25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120"/>
              </a:tblGrid>
              <a:tr h="293772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본편 영상 전체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본편영상 </a:t>
                      </a:r>
                      <a:r>
                        <a:rPr lang="en-US" altLang="ko-KR" sz="1000" b="0" smtClean="0">
                          <a:solidFill>
                            <a:schemeClr val="tx1"/>
                          </a:solidFill>
                        </a:rPr>
                        <a:t>1, 2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회</a:t>
                      </a:r>
                      <a:endParaRPr lang="en-US" altLang="ko-KR" sz="1000" b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티져예고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본예고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메이킹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하이라이트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인터뷰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워터마크 스크리너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830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mtClean="0">
                          <a:solidFill>
                            <a:schemeClr val="tx1"/>
                          </a:solidFill>
                        </a:rPr>
                        <a:t>기타 부가영상물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3" name="그룹 102"/>
          <p:cNvGrpSpPr/>
          <p:nvPr/>
        </p:nvGrpSpPr>
        <p:grpSpPr>
          <a:xfrm>
            <a:off x="2138317" y="10629924"/>
            <a:ext cx="2859441" cy="2768249"/>
            <a:chOff x="7686691" y="11044899"/>
            <a:chExt cx="2859441" cy="2768249"/>
          </a:xfrm>
        </p:grpSpPr>
        <p:sp>
          <p:nvSpPr>
            <p:cNvPr id="104" name="직사각형 103"/>
            <p:cNvSpPr/>
            <p:nvPr/>
          </p:nvSpPr>
          <p:spPr>
            <a:xfrm>
              <a:off x="7686691" y="11058552"/>
              <a:ext cx="2857520" cy="2143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741916" y="11044899"/>
              <a:ext cx="8130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mtClean="0"/>
                <a:t>콘텐츠 구분</a:t>
              </a:r>
              <a:endParaRPr lang="ko-KR" altLang="en-US" sz="1000" b="1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9829831" y="11044899"/>
              <a:ext cx="425116" cy="24622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22526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45052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67578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90103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12629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735155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357681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980207" algn="l" defTabSz="1245052" rtl="0" eaLnBrk="1" latinLnBrk="1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mtClean="0"/>
                <a:t>권한</a:t>
              </a:r>
              <a:endParaRPr lang="ko-KR" altLang="en-US" sz="1000" b="1"/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7695050" y="13813148"/>
              <a:ext cx="2805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7695050" y="1156205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7695050" y="1184399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7695050" y="12118314"/>
              <a:ext cx="28510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7695050" y="12392634"/>
              <a:ext cx="282822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7695050" y="12674574"/>
              <a:ext cx="28434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7695050" y="12948894"/>
              <a:ext cx="282060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7695050" y="13238454"/>
              <a:ext cx="28129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7695050" y="13520394"/>
              <a:ext cx="28053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직사각형 116"/>
          <p:cNvSpPr/>
          <p:nvPr/>
        </p:nvSpPr>
        <p:spPr>
          <a:xfrm>
            <a:off x="2166930" y="10373694"/>
            <a:ext cx="2143140" cy="216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 접근 권한을 선택해 주세요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2104998" y="10323356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5257799" y="9272602"/>
            <a:ext cx="3143272" cy="15001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335851" y="941547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그룹 삭제</a:t>
            </a:r>
            <a:endParaRPr lang="en-US" altLang="ko-KR" sz="1000" b="1" smtClean="0"/>
          </a:p>
        </p:txBody>
      </p:sp>
      <p:sp>
        <p:nvSpPr>
          <p:cNvPr id="127" name="직사각형 126"/>
          <p:cNvSpPr/>
          <p:nvPr/>
        </p:nvSpPr>
        <p:spPr>
          <a:xfrm>
            <a:off x="7715304" y="10415610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115319" y="9312133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X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5429287" y="9844106"/>
            <a:ext cx="2838455" cy="42862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A’ </a:t>
            </a:r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그룹을 삭제하시겠습니까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? </a:t>
            </a:r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포함된 회원은 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미지정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’</a:t>
            </a:r>
            <a:r>
              <a:rPr lang="ko-KR" altLang="en-US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으로 이동합니다</a:t>
            </a:r>
            <a:r>
              <a:rPr lang="en-US" altLang="ko-KR" sz="100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>
            <a:off x="5367356" y="9745190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7052364" y="10415610"/>
            <a:ext cx="571504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5367356" y="10344172"/>
            <a:ext cx="2909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>
            <a:off x="2900345" y="8435858"/>
            <a:ext cx="3166058" cy="223200"/>
            <a:chOff x="2091741" y="2063633"/>
            <a:chExt cx="3166058" cy="223200"/>
          </a:xfrm>
        </p:grpSpPr>
        <p:sp>
          <p:nvSpPr>
            <p:cNvPr id="142" name="직사각형 141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667942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반려</a:t>
              </a: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4501799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그룹이동  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79946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146" name="직선 연결선 145"/>
            <p:cNvCxnSpPr/>
            <p:nvPr/>
          </p:nvCxnSpPr>
          <p:spPr>
            <a:xfrm>
              <a:off x="440584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직사각형 146"/>
            <p:cNvSpPr/>
            <p:nvPr/>
          </p:nvSpPr>
          <p:spPr>
            <a:xfrm>
              <a:off x="3235588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6115277" y="8435858"/>
            <a:ext cx="1565625" cy="223200"/>
            <a:chOff x="3933168" y="2063633"/>
            <a:chExt cx="1565625" cy="223200"/>
          </a:xfrm>
        </p:grpSpPr>
        <p:sp>
          <p:nvSpPr>
            <p:cNvPr id="149" name="직사각형 148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52" name="직사각형 151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154" name="직사각형 153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202941" y="3116752"/>
            <a:ext cx="1440000" cy="2788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63" name="직선 연결선 162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</a:t>
              </a:r>
              <a:r>
                <a:rPr lang="en-US" altLang="ko-KR" sz="1100" b="1" smtClean="0">
                  <a:solidFill>
                    <a:schemeClr val="bg1"/>
                  </a:solidFill>
                  <a:latin typeface="Arial Black" pitchFamily="34" charset="0"/>
                </a:rPr>
                <a:t>Library </a:t>
              </a:r>
              <a:r>
                <a:rPr lang="ko-KR" altLang="en-US" sz="1100" b="1" smtClean="0">
                  <a:solidFill>
                    <a:schemeClr val="bg1"/>
                  </a:solidFill>
                  <a:latin typeface="Arial Black" pitchFamily="34" charset="0"/>
                </a:rPr>
                <a:t>관리자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09359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5310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92428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accent1"/>
                          </a:solidFill>
                        </a:rPr>
                        <a:t>FoxTVdigital@fox.com</a:t>
                      </a:r>
                      <a:endParaRPr lang="ko-KR" altLang="en-US" sz="900" b="0" u="sng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75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727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620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91043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반려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152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5889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99"/>
          <p:cNvGrpSpPr/>
          <p:nvPr/>
        </p:nvGrpSpPr>
        <p:grpSpPr>
          <a:xfrm>
            <a:off x="2091741" y="2063633"/>
            <a:ext cx="1764547" cy="223200"/>
            <a:chOff x="2091741" y="2063633"/>
            <a:chExt cx="1764547" cy="223200"/>
          </a:xfrm>
        </p:grpSpPr>
        <p:sp>
          <p:nvSpPr>
            <p:cNvPr id="22" name="직사각형 21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24991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3856288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268603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7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8" name="그룹 95"/>
          <p:cNvGrpSpPr/>
          <p:nvPr/>
        </p:nvGrpSpPr>
        <p:grpSpPr>
          <a:xfrm>
            <a:off x="3971915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" name="그룹 62"/>
          <p:cNvGrpSpPr/>
          <p:nvPr/>
        </p:nvGrpSpPr>
        <p:grpSpPr>
          <a:xfrm>
            <a:off x="2900345" y="8435858"/>
            <a:ext cx="1741761" cy="223200"/>
            <a:chOff x="2091741" y="2063633"/>
            <a:chExt cx="1741761" cy="223200"/>
          </a:xfrm>
        </p:grpSpPr>
        <p:sp>
          <p:nvSpPr>
            <p:cNvPr id="68" name="직사각형 67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227125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3833502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2663245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차단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0" name="그룹 80"/>
          <p:cNvGrpSpPr/>
          <p:nvPr/>
        </p:nvGrpSpPr>
        <p:grpSpPr>
          <a:xfrm>
            <a:off x="4757733" y="8435858"/>
            <a:ext cx="1565625" cy="223200"/>
            <a:chOff x="3933168" y="2063633"/>
            <a:chExt cx="1565625" cy="223200"/>
          </a:xfrm>
        </p:grpSpPr>
        <p:sp>
          <p:nvSpPr>
            <p:cNvPr id="82" name="직사각형 81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6" name="그룹 97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01" name="직사각형 100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02941" y="3116752"/>
            <a:ext cx="1440000" cy="27888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b="1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3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</a:t>
              </a:r>
              <a:r>
                <a:rPr lang="en-US" altLang="ko-KR" sz="1100" b="1" smtClean="0">
                  <a:solidFill>
                    <a:schemeClr val="bg1"/>
                  </a:solidFill>
                  <a:latin typeface="Arial Black" pitchFamily="34" charset="0"/>
                </a:rPr>
                <a:t>Library </a:t>
              </a:r>
              <a:r>
                <a:rPr lang="ko-KR" altLang="en-US" sz="1100" b="1" smtClean="0">
                  <a:solidFill>
                    <a:schemeClr val="bg1"/>
                  </a:solidFill>
                  <a:latin typeface="Arial Black" pitchFamily="34" charset="0"/>
                </a:rPr>
                <a:t>관리자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09359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5310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92428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accent1"/>
                          </a:solidFill>
                        </a:rPr>
                        <a:t>FoxTVdigital@fox.com</a:t>
                      </a:r>
                      <a:endParaRPr lang="ko-KR" altLang="en-US" sz="900" b="0" u="sng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75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727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620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91043"/>
              </p:ext>
            </p:extLst>
          </p:nvPr>
        </p:nvGraphicFramePr>
        <p:xfrm>
          <a:off x="8914495" y="2685185"/>
          <a:ext cx="37084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84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차단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152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5889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99"/>
          <p:cNvGrpSpPr/>
          <p:nvPr/>
        </p:nvGrpSpPr>
        <p:grpSpPr>
          <a:xfrm>
            <a:off x="2091741" y="2063633"/>
            <a:ext cx="1200667" cy="223200"/>
            <a:chOff x="2091741" y="2063633"/>
            <a:chExt cx="1200667" cy="223200"/>
          </a:xfrm>
        </p:grpSpPr>
        <p:sp>
          <p:nvSpPr>
            <p:cNvPr id="22" name="직사각형 21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68603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3292408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232443" y="12884033"/>
            <a:ext cx="3044658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회원 아이디 클릭 시 </a:t>
            </a:r>
            <a:r>
              <a:rPr lang="ko-KR" altLang="en-US" sz="900" b="1" spc="-20" dirty="0" err="1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새창</a:t>
            </a:r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 팝업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7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8" name="그룹 95"/>
          <p:cNvGrpSpPr/>
          <p:nvPr/>
        </p:nvGrpSpPr>
        <p:grpSpPr>
          <a:xfrm>
            <a:off x="3400411" y="2063633"/>
            <a:ext cx="1565625" cy="223200"/>
            <a:chOff x="3933168" y="2063633"/>
            <a:chExt cx="1565625" cy="223200"/>
          </a:xfrm>
        </p:grpSpPr>
        <p:sp>
          <p:nvSpPr>
            <p:cNvPr id="124" name="직사각형 123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" name="그룹 62"/>
          <p:cNvGrpSpPr/>
          <p:nvPr/>
        </p:nvGrpSpPr>
        <p:grpSpPr>
          <a:xfrm>
            <a:off x="2900345" y="8435858"/>
            <a:ext cx="1214446" cy="223200"/>
            <a:chOff x="2091741" y="2063633"/>
            <a:chExt cx="1214446" cy="223200"/>
          </a:xfrm>
        </p:grpSpPr>
        <p:sp>
          <p:nvSpPr>
            <p:cNvPr id="68" name="직사각형 67"/>
            <p:cNvSpPr/>
            <p:nvPr/>
          </p:nvSpPr>
          <p:spPr>
            <a:xfrm>
              <a:off x="2091741" y="2063633"/>
              <a:ext cx="522852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승인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699810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</a:p>
          </p:txBody>
        </p:sp>
        <p:cxnSp>
          <p:nvCxnSpPr>
            <p:cNvPr id="79" name="직선 연결선 78"/>
            <p:cNvCxnSpPr/>
            <p:nvPr/>
          </p:nvCxnSpPr>
          <p:spPr>
            <a:xfrm>
              <a:off x="3306187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80"/>
          <p:cNvGrpSpPr/>
          <p:nvPr/>
        </p:nvGrpSpPr>
        <p:grpSpPr>
          <a:xfrm>
            <a:off x="4209015" y="8435858"/>
            <a:ext cx="1565625" cy="223200"/>
            <a:chOff x="3933168" y="2063633"/>
            <a:chExt cx="1565625" cy="223200"/>
          </a:xfrm>
        </p:grpSpPr>
        <p:sp>
          <p:nvSpPr>
            <p:cNvPr id="82" name="직사각형 81"/>
            <p:cNvSpPr/>
            <p:nvPr/>
          </p:nvSpPr>
          <p:spPr>
            <a:xfrm>
              <a:off x="3933168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 </a:t>
              </a:r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회원추가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742793" y="2063633"/>
              <a:ext cx="75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담당자 변경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6" name="그룹 97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01" name="직사각형 100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02941" y="3116752"/>
            <a:ext cx="1440000" cy="4408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b="1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3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</a:t>
              </a:r>
              <a:r>
                <a:rPr lang="en-US" altLang="ko-KR" sz="1100" b="1" smtClean="0">
                  <a:solidFill>
                    <a:schemeClr val="bg1"/>
                  </a:solidFill>
                  <a:latin typeface="Arial Black" pitchFamily="34" charset="0"/>
                </a:rPr>
                <a:t>Library </a:t>
              </a:r>
              <a:r>
                <a:rPr lang="ko-KR" altLang="en-US" sz="1100" b="1" smtClean="0">
                  <a:solidFill>
                    <a:schemeClr val="bg1"/>
                  </a:solidFill>
                  <a:latin typeface="Arial Black" pitchFamily="34" charset="0"/>
                </a:rPr>
                <a:t>관리자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09359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5310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92428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accent1"/>
                          </a:solidFill>
                        </a:rPr>
                        <a:t>FoxTVdigital@fox.com</a:t>
                      </a:r>
                      <a:endParaRPr lang="ko-KR" altLang="en-US" sz="900" b="0" u="sng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75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727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620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92563" y="8929092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152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탈퇴신청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탈퇴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5889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091741" y="2063633"/>
            <a:ext cx="5228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탈퇴승인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232443" y="8929092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232443" y="12884033"/>
            <a:ext cx="3044658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회원 아이디 클릭 시 </a:t>
            </a:r>
            <a:r>
              <a:rPr lang="ko-KR" altLang="en-US" sz="900" b="1" spc="-20" dirty="0" err="1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새창</a:t>
            </a:r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 팝업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7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00345" y="8435858"/>
            <a:ext cx="5228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탈퇴승인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6" name="그룹 97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01" name="직사각형 100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02941" y="3116752"/>
            <a:ext cx="1440000" cy="4408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91043"/>
              </p:ext>
            </p:extLst>
          </p:nvPr>
        </p:nvGraphicFramePr>
        <p:xfrm>
          <a:off x="8843057" y="2685185"/>
          <a:ext cx="48670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08"/>
              </a:tblGrid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3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모서리가 둥근 직사각형 9"/>
          <p:cNvSpPr/>
          <p:nvPr/>
        </p:nvSpPr>
        <p:spPr>
          <a:xfrm>
            <a:off x="-5946" y="1057919"/>
            <a:ext cx="1789026" cy="1334388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pSp>
        <p:nvGrpSpPr>
          <p:cNvPr id="3" name="그룹 4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3" name="직사각형 42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</a:t>
              </a:r>
              <a:r>
                <a:rPr lang="en-US" altLang="ko-KR" sz="1100" b="1" smtClean="0">
                  <a:solidFill>
                    <a:schemeClr val="bg1"/>
                  </a:solidFill>
                  <a:latin typeface="Arial Black" pitchFamily="34" charset="0"/>
                </a:rPr>
                <a:t>Library </a:t>
              </a:r>
              <a:r>
                <a:rPr lang="ko-KR" altLang="en-US" sz="1100" b="1" smtClean="0">
                  <a:solidFill>
                    <a:schemeClr val="bg1"/>
                  </a:solidFill>
                  <a:latin typeface="Arial Black" pitchFamily="34" charset="0"/>
                </a:rPr>
                <a:t>관리자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45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09359"/>
              </p:ext>
            </p:extLst>
          </p:nvPr>
        </p:nvGraphicFramePr>
        <p:xfrm>
          <a:off x="5264629" y="2685185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Jared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5310"/>
              </p:ext>
            </p:extLst>
          </p:nvPr>
        </p:nvGraphicFramePr>
        <p:xfrm>
          <a:off x="2085707" y="2675353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92428"/>
              </p:ext>
            </p:extLst>
          </p:nvPr>
        </p:nvGraphicFramePr>
        <p:xfrm>
          <a:off x="2658930" y="2685185"/>
          <a:ext cx="144000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accent1"/>
                          </a:solidFill>
                        </a:rPr>
                        <a:t>FoxTVdigital@fox.com</a:t>
                      </a:r>
                      <a:endParaRPr lang="ko-KR" altLang="en-US" sz="900" b="0" u="sng" dirty="0" smtClean="0">
                        <a:solidFill>
                          <a:schemeClr val="accent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</a:rPr>
                        <a:t>abcdefg@cj.net</a:t>
                      </a:r>
                      <a:endParaRPr lang="ko-KR" altLang="en-US" sz="9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875"/>
              </p:ext>
            </p:extLst>
          </p:nvPr>
        </p:nvGraphicFramePr>
        <p:xfrm>
          <a:off x="4227586" y="2685185"/>
          <a:ext cx="97635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5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Alexandria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Tristan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Padalecki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abcdefghijk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0727"/>
              </p:ext>
            </p:extLst>
          </p:nvPr>
        </p:nvGraphicFramePr>
        <p:xfrm>
          <a:off x="5976739" y="2685185"/>
          <a:ext cx="1192119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119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한국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6620"/>
              </p:ext>
            </p:extLst>
          </p:nvPr>
        </p:nvGraphicFramePr>
        <p:xfrm>
          <a:off x="7143725" y="2685185"/>
          <a:ext cx="94376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6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FOXFAST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2086935" y="8347596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91043"/>
              </p:ext>
            </p:extLst>
          </p:nvPr>
        </p:nvGraphicFramePr>
        <p:xfrm>
          <a:off x="8843057" y="2685185"/>
          <a:ext cx="48670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708"/>
              </a:tblGrid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탈퇴신청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탈퇴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31529"/>
              </p:ext>
            </p:extLst>
          </p:nvPr>
        </p:nvGraphicFramePr>
        <p:xfrm>
          <a:off x="8205601" y="2685185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grpSp>
        <p:nvGrpSpPr>
          <p:cNvPr id="5" name="그룹 6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회원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5889"/>
              </p:ext>
            </p:extLst>
          </p:nvPr>
        </p:nvGraphicFramePr>
        <p:xfrm>
          <a:off x="2104757" y="2353023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1519064"/>
                <a:gridCol w="1052686"/>
                <a:gridCol w="723900"/>
                <a:gridCol w="1171575"/>
                <a:gridCol w="1028700"/>
                <a:gridCol w="747737"/>
                <a:gridCol w="443220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이름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성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국가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회사명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가입일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091741" y="2063633"/>
            <a:ext cx="5228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탈퇴승인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232443" y="12884033"/>
            <a:ext cx="3044658" cy="246221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회원 아이디 클릭 시 </a:t>
            </a:r>
            <a:r>
              <a:rPr lang="ko-KR" altLang="en-US" sz="900" b="1" spc="-20" dirty="0" err="1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새창</a:t>
            </a:r>
            <a:r>
              <a:rPr lang="ko-KR" altLang="en-US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 팝업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이름</a:t>
            </a:r>
            <a:r>
              <a:rPr lang="en-US" altLang="ko-KR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</a:t>
            </a:r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국가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6" name="그룹 120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22" name="직사각형 12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아이</a:t>
              </a:r>
              <a:r>
                <a:rPr lang="ko-KR" altLang="en-US" sz="10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디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관리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00345" y="8435858"/>
            <a:ext cx="5228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탈퇴승인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" name="그룹 97"/>
          <p:cNvGrpSpPr/>
          <p:nvPr/>
        </p:nvGrpSpPr>
        <p:grpSpPr>
          <a:xfrm>
            <a:off x="1977533" y="8381594"/>
            <a:ext cx="873999" cy="338554"/>
            <a:chOff x="1977533" y="8629660"/>
            <a:chExt cx="873999" cy="338554"/>
          </a:xfrm>
        </p:grpSpPr>
        <p:sp>
          <p:nvSpPr>
            <p:cNvPr id="101" name="직사각형 100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 관리   ▲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02941" y="1553429"/>
            <a:ext cx="1440000" cy="5074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전체보기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대기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202941" y="2001104"/>
            <a:ext cx="1440000" cy="10563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미지정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A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그룹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C</a:t>
            </a: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새 그룹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...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02941" y="3116752"/>
            <a:ext cx="1440000" cy="44081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반려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차단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2941" y="4069701"/>
            <a:ext cx="1440000" cy="111310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요청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권한요청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권한요청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02941" y="4887019"/>
            <a:ext cx="1440000" cy="7707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권한 승인 관리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권한 승인 관리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권한 승인 관리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02941" y="5758394"/>
            <a:ext cx="1440000" cy="80997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메일링 서비스   ▲</a:t>
            </a:r>
            <a:endParaRPr lang="en-US" altLang="ko-KR" sz="1000" b="1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알림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프로모션 메일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02941" y="6615420"/>
            <a:ext cx="1440000" cy="6569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접근 로그보기   ▲</a:t>
            </a:r>
            <a:endParaRPr lang="en-US" altLang="ko-KR" sz="1000" spc="-4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콘텐츠별 접근로그</a:t>
            </a:r>
            <a:endParaRPr lang="en-US" altLang="ko-KR" sz="1000" spc="-4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회원별 접근로그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144256" y="391475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44256" y="4755695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44256" y="5629264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44256" y="6486520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185701" y="35702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02941" y="3603603"/>
            <a:ext cx="1440000" cy="43342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탈퇴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 flipH="1">
            <a:off x="185701" y="31130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185701" y="2008162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그룹 132"/>
          <p:cNvGrpSpPr/>
          <p:nvPr/>
        </p:nvGrpSpPr>
        <p:grpSpPr>
          <a:xfrm>
            <a:off x="1828775" y="2771744"/>
            <a:ext cx="7658478" cy="4087936"/>
            <a:chOff x="3142872" y="8691126"/>
            <a:chExt cx="7658478" cy="4087936"/>
          </a:xfrm>
        </p:grpSpPr>
        <p:sp>
          <p:nvSpPr>
            <p:cNvPr id="19" name="TextBox 18"/>
            <p:cNvSpPr txBox="1"/>
            <p:nvPr/>
          </p:nvSpPr>
          <p:spPr>
            <a:xfrm>
              <a:off x="4392563" y="8929092"/>
              <a:ext cx="27398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&lt;&lt;  &lt;  1  2  3  4  5  6  7  8  9  10  …  14  &gt;  &gt;&gt;</a:t>
              </a:r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4232443" y="8929092"/>
              <a:ext cx="3044658" cy="246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r>
                <a:rPr lang="en-US" altLang="ko-KR" sz="900" b="1" spc="-20" dirty="0" smtClean="0">
                  <a:solidFill>
                    <a:schemeClr val="bg1"/>
                  </a:solidFill>
                  <a:latin typeface="+mj-lt"/>
                  <a:ea typeface="돋움" pitchFamily="50" charset="-127"/>
                </a:rPr>
                <a:t>Paginate</a:t>
              </a:r>
              <a:endParaRPr lang="ko-KR" altLang="en-US" sz="900" b="1" spc="-20" dirty="0">
                <a:solidFill>
                  <a:schemeClr val="bg1"/>
                </a:solidFill>
                <a:latin typeface="+mj-lt"/>
                <a:ea typeface="돋움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42872" y="8701098"/>
              <a:ext cx="7658478" cy="40779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170859" y="9487679"/>
              <a:ext cx="4487332" cy="31228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92051" y="9262630"/>
              <a:ext cx="622345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defTabSz="1543050"/>
              <a:r>
                <a:rPr lang="ko-KR" altLang="en-US" sz="1000" b="1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아이디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341595" y="9593702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은정</a:t>
              </a:r>
              <a:endParaRPr lang="ko-KR" altLang="en-US" sz="1000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292052" y="9593702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이름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41595" y="9914038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윤</a:t>
              </a:r>
              <a:endParaRPr lang="ko-KR" altLang="en-US" sz="1000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292052" y="9914038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성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41595" y="10195910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820123456789</a:t>
              </a:r>
              <a:endParaRPr lang="ko-KR" altLang="en-US" sz="1000" spc="-11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292052" y="10196996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11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rPr>
                <a:t>연락처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341595" y="10849988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CJ</a:t>
              </a:r>
              <a:endParaRPr lang="ko-KR" altLang="en-US" sz="1000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292052" y="10849988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회사명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292052" y="10518596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국가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341595" y="10518596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대한민국</a:t>
              </a:r>
              <a:endParaRPr lang="ko-KR" altLang="en-US" sz="1000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341595" y="9264345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abcdefgh@abc.com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341595" y="11154788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u="sng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13</a:t>
              </a:r>
              <a:r>
                <a:rPr lang="ko-KR" altLang="en-US" sz="1000" b="1" u="sng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건</a:t>
              </a:r>
              <a:endParaRPr lang="ko-KR" altLang="en-US" sz="1000" b="1" u="sng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292052" y="11154788"/>
              <a:ext cx="835229" cy="21602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spc="-11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권한승인 내역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3145229" y="8691126"/>
              <a:ext cx="7655743" cy="428628"/>
              <a:chOff x="288107" y="950789"/>
              <a:chExt cx="7655743" cy="428628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295275" y="1379417"/>
                <a:ext cx="764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그룹 100"/>
              <p:cNvGrpSpPr/>
              <p:nvPr/>
            </p:nvGrpSpPr>
            <p:grpSpPr>
              <a:xfrm>
                <a:off x="288107" y="950789"/>
                <a:ext cx="7646218" cy="420811"/>
                <a:chOff x="288107" y="950789"/>
                <a:chExt cx="7646218" cy="420811"/>
              </a:xfrm>
            </p:grpSpPr>
            <p:grpSp>
              <p:nvGrpSpPr>
                <p:cNvPr id="86" name="그룹 99"/>
                <p:cNvGrpSpPr/>
                <p:nvPr/>
              </p:nvGrpSpPr>
              <p:grpSpPr>
                <a:xfrm>
                  <a:off x="288107" y="950789"/>
                  <a:ext cx="7646218" cy="420811"/>
                  <a:chOff x="288107" y="950789"/>
                  <a:chExt cx="7646218" cy="420811"/>
                </a:xfrm>
              </p:grpSpPr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88107" y="950789"/>
                    <a:ext cx="7646218" cy="420811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8000">
                        <a:schemeClr val="bg1">
                          <a:lumMod val="97000"/>
                        </a:schemeClr>
                      </a:gs>
                      <a:gs pos="80000">
                        <a:schemeClr val="bg1"/>
                      </a:gs>
                    </a:gsLst>
                    <a:lin ang="16200000" scaled="1"/>
                    <a:tileRect/>
                  </a:gra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dist="3810" dir="5400000" algn="t" rotWithShape="0">
                      <a:schemeClr val="bg1">
                        <a:lumMod val="75000"/>
                        <a:alpha val="9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27911" tIns="27911" rIns="27911" bIns="27911" rtlCol="0" anchor="ctr"/>
                  <a:lstStyle/>
                  <a:p>
                    <a:pPr algn="ctr" defTabSz="1543050"/>
                    <a:endParaRPr lang="ko-KR" altLang="en-US" sz="900" dirty="0">
                      <a:ln w="3175">
                        <a:noFill/>
                      </a:ln>
                      <a:solidFill>
                        <a:schemeClr val="tx1"/>
                      </a:solidFill>
                      <a:latin typeface="+mj-lt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91" name="직사각형 31"/>
                  <p:cNvSpPr/>
                  <p:nvPr/>
                </p:nvSpPr>
                <p:spPr>
                  <a:xfrm>
                    <a:off x="460990" y="1051645"/>
                    <a:ext cx="835229" cy="216024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>
                    <a:defPPr>
                      <a:defRPr lang="ko-KR"/>
                    </a:defPPr>
                    <a:lvl1pPr marL="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7152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54305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31457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08610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85762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62915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40067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17220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1200" b="1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rPr>
                      <a:t>회원정보</a:t>
                    </a:r>
                    <a:endParaRPr lang="ko-KR" altLang="en-US" sz="1200" b="1" dirty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87" name="그룹 86"/>
                <p:cNvGrpSpPr/>
                <p:nvPr/>
              </p:nvGrpSpPr>
              <p:grpSpPr>
                <a:xfrm>
                  <a:off x="7572376" y="1061213"/>
                  <a:ext cx="197428" cy="197428"/>
                  <a:chOff x="6262956" y="5680516"/>
                  <a:chExt cx="141841" cy="141841"/>
                </a:xfrm>
              </p:grpSpPr>
              <p:cxnSp>
                <p:nvCxnSpPr>
                  <p:cNvPr id="88" name="직선 연결선 87"/>
                  <p:cNvCxnSpPr/>
                  <p:nvPr/>
                </p:nvCxnSpPr>
                <p:spPr>
                  <a:xfrm>
                    <a:off x="6262956" y="5680516"/>
                    <a:ext cx="141841" cy="1418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직선 연결선 88"/>
                  <p:cNvCxnSpPr/>
                  <p:nvPr/>
                </p:nvCxnSpPr>
                <p:spPr>
                  <a:xfrm flipH="1">
                    <a:off x="6262956" y="5680516"/>
                    <a:ext cx="141841" cy="141841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94" name="직사각형 93"/>
            <p:cNvSpPr/>
            <p:nvPr/>
          </p:nvSpPr>
          <p:spPr>
            <a:xfrm>
              <a:off x="10493866" y="9486916"/>
              <a:ext cx="154800" cy="31045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r>
                <a:rPr lang="ko-KR" altLang="en-US" sz="1000" spc="-20" dirty="0" smtClean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rPr>
                <a:t>스크롤 영역</a:t>
              </a:r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143268" y="9252605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-85725">
                <a:buFont typeface="Arial" pitchFamily="34" charset="0"/>
                <a:buChar char="•"/>
              </a:pPr>
              <a:r>
                <a:rPr lang="ko-KR" altLang="en-US" sz="1000" b="1" spc="-11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권한승인 내역</a:t>
              </a:r>
              <a:endParaRPr lang="ko-KR" altLang="en-US" sz="1000" b="1" spc="-11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30" name="직선 연결선 129"/>
            <p:cNvCxnSpPr/>
            <p:nvPr/>
          </p:nvCxnSpPr>
          <p:spPr>
            <a:xfrm>
              <a:off x="3255767" y="12370944"/>
              <a:ext cx="277711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7286276" y="9252605"/>
              <a:ext cx="1692485" cy="2160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-85725">
                <a:buFont typeface="Arial" pitchFamily="34" charset="0"/>
                <a:buChar char="•"/>
              </a:pPr>
              <a:r>
                <a:rPr lang="ko-KR" altLang="en-US" sz="1000" b="1" spc="-11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탈퇴신청내용</a:t>
              </a:r>
              <a:endParaRPr lang="ko-KR" altLang="en-US" sz="1000" b="1" spc="-11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2" name="직사각형 33"/>
            <p:cNvSpPr/>
            <p:nvPr/>
          </p:nvSpPr>
          <p:spPr>
            <a:xfrm>
              <a:off x="5686427" y="12487312"/>
              <a:ext cx="34241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1245052">
                <a:defRPr/>
              </a:pPr>
              <a:r>
                <a:rPr lang="ko-KR" altLang="en-US" sz="900" b="1" spc="-11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돋움" pitchFamily="50" charset="-127"/>
                </a:rPr>
                <a:t>탈퇴</a:t>
              </a:r>
              <a:endParaRPr lang="ko-KR" altLang="en-US" sz="900" b="1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돋움" pitchFamily="50" charset="-127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탈퇴신청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smtClean="0">
                <a:latin typeface="돋움" pitchFamily="50" charset="-127"/>
                <a:ea typeface="돋움" pitchFamily="50" charset="-127"/>
              </a:rPr>
              <a:t>탈퇴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3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80592" y="4773818"/>
            <a:ext cx="5244044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화면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486256"/>
            <a:ext cx="1110965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475442" y="4773818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방송 리스트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486256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94491" y="4567752"/>
            <a:ext cx="3601251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관리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9"/>
          <p:cNvSpPr/>
          <p:nvPr/>
        </p:nvSpPr>
        <p:spPr>
          <a:xfrm>
            <a:off x="-5946" y="1057918"/>
            <a:ext cx="1789026" cy="1340103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72" name="직사각형 71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공개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비공개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en-US" altLang="ko-KR" sz="1200" b="1" dirty="0" smtClean="0">
                  <a:latin typeface="돋움" pitchFamily="50" charset="-127"/>
                  <a:ea typeface="돋움" pitchFamily="50" charset="-127"/>
                </a:rPr>
                <a:t>B2B </a:t>
              </a:r>
              <a:r>
                <a:rPr lang="ko-KR" altLang="en-US" sz="1200" b="1" dirty="0" err="1" smtClean="0">
                  <a:latin typeface="돋움" pitchFamily="50" charset="-127"/>
                  <a:ea typeface="돋움" pitchFamily="50" charset="-127"/>
                </a:rPr>
                <a:t>콘텐츠리스트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402917" y="1304905"/>
            <a:ext cx="1871901" cy="194400"/>
            <a:chOff x="7402917" y="1304905"/>
            <a:chExt cx="1871901" cy="194400"/>
          </a:xfrm>
        </p:grpSpPr>
        <p:sp>
          <p:nvSpPr>
            <p:cNvPr id="93" name="직사각형 92"/>
            <p:cNvSpPr/>
            <p:nvPr/>
          </p:nvSpPr>
          <p:spPr>
            <a:xfrm>
              <a:off x="7402917" y="1304905"/>
              <a:ext cx="1433066" cy="19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878818" y="1304905"/>
              <a:ext cx="396000" cy="194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검색</a:t>
              </a:r>
            </a:p>
          </p:txBody>
        </p:sp>
      </p:grpSp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66650"/>
              </p:ext>
            </p:extLst>
          </p:nvPr>
        </p:nvGraphicFramePr>
        <p:xfrm>
          <a:off x="6560186" y="2996788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35616"/>
              </p:ext>
            </p:extLst>
          </p:nvPr>
        </p:nvGraphicFramePr>
        <p:xfrm>
          <a:off x="2085707" y="2986956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87995"/>
              </p:ext>
            </p:extLst>
          </p:nvPr>
        </p:nvGraphicFramePr>
        <p:xfrm>
          <a:off x="2658929" y="2996788"/>
          <a:ext cx="274174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74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                   가나다라마바사아자차카타파하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..  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84022"/>
              </p:ext>
            </p:extLst>
          </p:nvPr>
        </p:nvGraphicFramePr>
        <p:xfrm>
          <a:off x="6195547" y="2996788"/>
          <a:ext cx="26256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6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52734"/>
              </p:ext>
            </p:extLst>
          </p:nvPr>
        </p:nvGraphicFramePr>
        <p:xfrm>
          <a:off x="7253991" y="2996788"/>
          <a:ext cx="50413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138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272043"/>
              </p:ext>
            </p:extLst>
          </p:nvPr>
        </p:nvGraphicFramePr>
        <p:xfrm>
          <a:off x="7992963" y="2996788"/>
          <a:ext cx="666775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75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0" name="직선 연결선 119"/>
          <p:cNvCxnSpPr/>
          <p:nvPr/>
        </p:nvCxnSpPr>
        <p:spPr>
          <a:xfrm>
            <a:off x="2086935" y="8659199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622813"/>
              </p:ext>
            </p:extLst>
          </p:nvPr>
        </p:nvGraphicFramePr>
        <p:xfrm>
          <a:off x="8713043" y="2996788"/>
          <a:ext cx="374612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12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표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81634"/>
              </p:ext>
            </p:extLst>
          </p:nvPr>
        </p:nvGraphicFramePr>
        <p:xfrm>
          <a:off x="2104757" y="2664626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3103240"/>
                <a:gridCol w="360040"/>
                <a:gridCol w="360040"/>
                <a:gridCol w="777268"/>
                <a:gridCol w="714362"/>
                <a:gridCol w="942975"/>
                <a:gridCol w="428957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프로그램 명  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현황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시즌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제작년도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등록자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입력상태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5" name="그룹 124"/>
          <p:cNvGrpSpPr/>
          <p:nvPr/>
        </p:nvGrpSpPr>
        <p:grpSpPr>
          <a:xfrm>
            <a:off x="8641107" y="2700103"/>
            <a:ext cx="648000" cy="194400"/>
            <a:chOff x="5819689" y="5373214"/>
            <a:chExt cx="648000" cy="194400"/>
          </a:xfrm>
        </p:grpSpPr>
        <p:sp>
          <p:nvSpPr>
            <p:cNvPr id="126" name="직사각형 125"/>
            <p:cNvSpPr/>
            <p:nvPr/>
          </p:nvSpPr>
          <p:spPr>
            <a:xfrm>
              <a:off x="5819689" y="5373214"/>
              <a:ext cx="648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노출</a:t>
              </a:r>
              <a:endParaRPr lang="ko-KR" alt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291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232443" y="9240695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2093390" y="2365156"/>
            <a:ext cx="4045415" cy="216024"/>
            <a:chOff x="2086808" y="2057565"/>
            <a:chExt cx="4045415" cy="216024"/>
          </a:xfrm>
        </p:grpSpPr>
        <p:sp>
          <p:nvSpPr>
            <p:cNvPr id="170" name="직사각형 169"/>
            <p:cNvSpPr/>
            <p:nvPr/>
          </p:nvSpPr>
          <p:spPr>
            <a:xfrm>
              <a:off x="2086808" y="2057565"/>
              <a:ext cx="360000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>
                  <a:solidFill>
                    <a:schemeClr val="bg1"/>
                  </a:solidFill>
                  <a:latin typeface="돋움" pitchFamily="50" charset="-127"/>
                  <a:ea typeface="돋움" pitchFamily="50" charset="-127"/>
                </a:rPr>
                <a:t>전체</a:t>
              </a: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249178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ㄱ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73638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98098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ㄷ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22558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ㄹ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3470184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ㅁ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3714785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ㅂ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3959386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ㅅ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203987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ㅇ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448588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ㅈ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69318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ㅊ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93779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ㅋ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18239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542699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ㅍ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567159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ㅎ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591619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</a:rPr>
                <a:t>etc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5832723" y="3035299"/>
            <a:ext cx="199652" cy="5463167"/>
            <a:chOff x="5041222" y="2723696"/>
            <a:chExt cx="199652" cy="5463167"/>
          </a:xfrm>
          <a:solidFill>
            <a:schemeClr val="bg1">
              <a:lumMod val="95000"/>
            </a:schemeClr>
          </a:solidFill>
        </p:grpSpPr>
        <p:sp>
          <p:nvSpPr>
            <p:cNvPr id="191" name="타원 190"/>
            <p:cNvSpPr/>
            <p:nvPr/>
          </p:nvSpPr>
          <p:spPr>
            <a:xfrm>
              <a:off x="5041222" y="272369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5041222" y="300072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5041222" y="327775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5041222" y="355477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5041222" y="383180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5041222" y="410883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5041222" y="438585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8" name="타원 197"/>
            <p:cNvSpPr/>
            <p:nvPr/>
          </p:nvSpPr>
          <p:spPr>
            <a:xfrm>
              <a:off x="5041222" y="466288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9" name="타원 198"/>
            <p:cNvSpPr/>
            <p:nvPr/>
          </p:nvSpPr>
          <p:spPr>
            <a:xfrm>
              <a:off x="5041222" y="493991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5041222" y="5216939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5041222" y="549396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5041222" y="577099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5041222" y="604802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5041222" y="632504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5041222" y="660207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5041222" y="687910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5041222" y="715612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5041222" y="743315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5041222" y="771018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5041222" y="798721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7926732" y="2700103"/>
            <a:ext cx="648000" cy="194400"/>
            <a:chOff x="5819689" y="5373214"/>
            <a:chExt cx="648000" cy="194400"/>
          </a:xfrm>
        </p:grpSpPr>
        <p:sp>
          <p:nvSpPr>
            <p:cNvPr id="213" name="직사각형 212"/>
            <p:cNvSpPr/>
            <p:nvPr/>
          </p:nvSpPr>
          <p:spPr>
            <a:xfrm>
              <a:off x="5819689" y="5373214"/>
              <a:ext cx="648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입력</a:t>
              </a:r>
              <a:endParaRPr lang="ko-KR" alt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6291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2091741" y="2063633"/>
            <a:ext cx="1073548" cy="223200"/>
            <a:chOff x="2091741" y="2063633"/>
            <a:chExt cx="1073548" cy="223200"/>
          </a:xfrm>
        </p:grpSpPr>
        <p:sp>
          <p:nvSpPr>
            <p:cNvPr id="216" name="직사각형 215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02941" y="3123069"/>
            <a:ext cx="1440000" cy="320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02941" y="1553429"/>
            <a:ext cx="1440000" cy="11778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en-US" altLang="ko-KR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b="1" spc="-4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dirty="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프로그램정보 입력</a:t>
            </a:r>
            <a:endParaRPr lang="en-US" altLang="ko-KR" sz="1000" spc="-40" dirty="0" smtClean="0">
              <a:solidFill>
                <a:schemeClr val="bg1">
                  <a:lumMod val="6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dirty="0" err="1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회차정보</a:t>
            </a:r>
            <a:r>
              <a:rPr lang="ko-KR" altLang="en-US" sz="1000" spc="-40" dirty="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 입력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144256" y="286101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144256" y="4593943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H="1">
            <a:off x="185701" y="3411145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202941" y="3456484"/>
            <a:ext cx="1440000" cy="11250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영화정보 </a:t>
            </a:r>
            <a:r>
              <a:rPr lang="ko-KR" altLang="en-US" sz="1000" spc="-4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입력</a:t>
            </a:r>
            <a:endParaRPr lang="en-US" altLang="ko-KR" sz="1000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 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650762" y="3017686"/>
            <a:ext cx="336278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NEW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024142" y="3017686"/>
            <a:ext cx="336278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900" b="1" smtClean="0">
                <a:solidFill>
                  <a:schemeClr val="tx1"/>
                </a:solidFill>
              </a:rPr>
              <a:t>END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6487565" y="1304905"/>
            <a:ext cx="864000" cy="194400"/>
            <a:chOff x="5375297" y="5373214"/>
            <a:chExt cx="864000" cy="194400"/>
          </a:xfrm>
        </p:grpSpPr>
        <p:sp>
          <p:nvSpPr>
            <p:cNvPr id="104" name="직사각형 103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프로그램</a:t>
              </a:r>
              <a:endParaRPr lang="ko-KR" alt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1977533" y="8691840"/>
            <a:ext cx="873999" cy="338554"/>
            <a:chOff x="1977533" y="8629660"/>
            <a:chExt cx="873999" cy="338554"/>
          </a:xfrm>
        </p:grpSpPr>
        <p:sp>
          <p:nvSpPr>
            <p:cNvPr id="109" name="직사각형 108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875513" y="8747463"/>
            <a:ext cx="1073548" cy="223200"/>
            <a:chOff x="2091741" y="2063633"/>
            <a:chExt cx="1073548" cy="223200"/>
          </a:xfrm>
        </p:grpSpPr>
        <p:sp>
          <p:nvSpPr>
            <p:cNvPr id="121" name="직사각형 120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28" name="직사각형 127"/>
          <p:cNvSpPr/>
          <p:nvPr/>
        </p:nvSpPr>
        <p:spPr>
          <a:xfrm>
            <a:off x="3328973" y="2063714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29" name="직선 연결선 128"/>
          <p:cNvCxnSpPr/>
          <p:nvPr/>
        </p:nvCxnSpPr>
        <p:spPr>
          <a:xfrm>
            <a:off x="3246908" y="2063633"/>
            <a:ext cx="0" cy="2225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4110857" y="8747542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4028792" y="8747461"/>
            <a:ext cx="0" cy="2225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1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3736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8361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3909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297"/>
          <a:stretch/>
        </p:blipFill>
        <p:spPr bwMode="auto">
          <a:xfrm>
            <a:off x="0" y="288132"/>
            <a:ext cx="933450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40835" y="6696844"/>
            <a:ext cx="2493665" cy="4913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63791" y="7201931"/>
            <a:ext cx="4126551" cy="2590998"/>
            <a:chOff x="1926556" y="7162119"/>
            <a:chExt cx="4113233" cy="258263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r="3672"/>
            <a:stretch/>
          </p:blipFill>
          <p:spPr bwMode="auto">
            <a:xfrm>
              <a:off x="1926556" y="7172391"/>
              <a:ext cx="4102641" cy="2307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" r="3660"/>
            <a:stretch/>
          </p:blipFill>
          <p:spPr bwMode="auto">
            <a:xfrm>
              <a:off x="1933435" y="7174540"/>
              <a:ext cx="4095762" cy="230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>
              <a:spLocks noChangeAspect="1"/>
            </p:cNvSpPr>
            <p:nvPr/>
          </p:nvSpPr>
          <p:spPr>
            <a:xfrm>
              <a:off x="1928590" y="7162119"/>
              <a:ext cx="4100607" cy="253454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19386" y="8100834"/>
              <a:ext cx="429161" cy="429161"/>
              <a:chOff x="4167188" y="7455694"/>
              <a:chExt cx="211931" cy="21193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167188" y="7455694"/>
                <a:ext cx="211931" cy="211931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36488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85877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928589" y="9475497"/>
              <a:ext cx="4111200" cy="269258"/>
              <a:chOff x="1928589" y="9467877"/>
              <a:chExt cx="4111200" cy="269258"/>
            </a:xfrm>
          </p:grpSpPr>
          <p:sp>
            <p:nvSpPr>
              <p:cNvPr id="11" name="직사각형 10"/>
              <p:cNvSpPr>
                <a:spLocks noChangeAspect="1"/>
              </p:cNvSpPr>
              <p:nvPr/>
            </p:nvSpPr>
            <p:spPr>
              <a:xfrm>
                <a:off x="1928589" y="9467877"/>
                <a:ext cx="4111200" cy="26925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[Hot Clips]  </a:t>
                </a:r>
                <a:r>
                  <a:rPr lang="en-US" altLang="ko-KR" sz="1000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50" b="1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Get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it beauty  </a:t>
                </a:r>
                <a:r>
                  <a:rPr lang="en-US" altLang="ko-KR" sz="1050" spc="-20" dirty="0">
                    <a:solidFill>
                      <a:schemeClr val="bg1"/>
                    </a:solidFill>
                    <a:ea typeface="돋움" pitchFamily="50" charset="-127"/>
                  </a:rPr>
                  <a:t>|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Preview</a:t>
                </a:r>
                <a:endParaRPr lang="ko-KR" altLang="en-US" sz="1000" spc="-20" dirty="0">
                  <a:solidFill>
                    <a:schemeClr val="bg1"/>
                  </a:solidFill>
                  <a:ea typeface="돋움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46102" y="9535042"/>
                <a:ext cx="394722" cy="1440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en-US" altLang="ko-KR" sz="900" b="1" u="sng" spc="-20" dirty="0" smtClean="0">
                    <a:solidFill>
                      <a:srgbClr val="00B0F0"/>
                    </a:solidFill>
                    <a:latin typeface="+mj-lt"/>
                    <a:ea typeface="돋움" pitchFamily="50" charset="-127"/>
                  </a:rPr>
                  <a:t>more</a:t>
                </a:r>
                <a:endParaRPr lang="ko-KR" altLang="en-US" sz="900" b="1" u="sng" spc="-20" dirty="0">
                  <a:solidFill>
                    <a:srgbClr val="00B0F0"/>
                  </a:solidFill>
                  <a:latin typeface="+mj-lt"/>
                  <a:ea typeface="돋움" pitchFamily="50" charset="-127"/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217537" y="8574237"/>
            <a:ext cx="216024" cy="42686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21521" y="676747"/>
            <a:ext cx="1239071" cy="2880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Films</a:t>
            </a:r>
            <a:endParaRPr lang="ko-KR" altLang="en-US" sz="1200" b="1" spc="-2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81250" y="676747"/>
            <a:ext cx="926554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TV-Titles</a:t>
            </a:r>
            <a:endParaRPr lang="ko-KR" altLang="en-US" sz="1200" b="1" spc="-20" dirty="0">
              <a:solidFill>
                <a:srgbClr val="0070C0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813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48"/>
          <a:stretch/>
        </p:blipFill>
        <p:spPr bwMode="auto">
          <a:xfrm>
            <a:off x="646" y="6421828"/>
            <a:ext cx="1790700" cy="823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51806" y="6430137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52756" y="6798635"/>
            <a:ext cx="1533286" cy="223200"/>
            <a:chOff x="152756" y="2331087"/>
            <a:chExt cx="1533286" cy="223200"/>
          </a:xfrm>
        </p:grpSpPr>
        <p:pic>
          <p:nvPicPr>
            <p:cNvPr id="36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26915" y="7619257"/>
            <a:ext cx="1533286" cy="223200"/>
            <a:chOff x="126915" y="3054987"/>
            <a:chExt cx="1533286" cy="223200"/>
          </a:xfrm>
        </p:grpSpPr>
        <p:pic>
          <p:nvPicPr>
            <p:cNvPr id="44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Episodes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52400" y="7926753"/>
            <a:ext cx="171103" cy="864000"/>
          </a:xfrm>
          <a:prstGeom prst="rect">
            <a:avLst/>
          </a:prstGeom>
          <a:blipFill dpi="0" rotWithShape="1">
            <a:blip r:embed="rId9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2616"/>
              </p:ext>
            </p:extLst>
          </p:nvPr>
        </p:nvGraphicFramePr>
        <p:xfrm>
          <a:off x="356321" y="7910178"/>
          <a:ext cx="10286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to 12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12 -24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25Episodes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Weekly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152400" y="7098511"/>
            <a:ext cx="171103" cy="324000"/>
          </a:xfrm>
          <a:prstGeom prst="rect">
            <a:avLst/>
          </a:prstGeom>
          <a:blipFill dpi="0" rotWithShape="1">
            <a:blip r:embed="rId10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17101"/>
              </p:ext>
            </p:extLst>
          </p:nvPr>
        </p:nvGraphicFramePr>
        <p:xfrm>
          <a:off x="356321" y="7074316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26915" y="8946230"/>
            <a:ext cx="1533286" cy="223200"/>
            <a:chOff x="126915" y="3054987"/>
            <a:chExt cx="1533286" cy="223200"/>
          </a:xfrm>
        </p:grpSpPr>
        <p:pic>
          <p:nvPicPr>
            <p:cNvPr id="51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Format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52400" y="9253726"/>
            <a:ext cx="171103" cy="540000"/>
          </a:xfrm>
          <a:prstGeom prst="rect">
            <a:avLst/>
          </a:prstGeom>
          <a:blipFill dpi="0" rotWithShape="1">
            <a:blip r:embed="rId9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5118"/>
              </p:ext>
            </p:extLst>
          </p:nvPr>
        </p:nvGraphicFramePr>
        <p:xfrm>
          <a:off x="356321" y="9237151"/>
          <a:ext cx="102869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5" name="그룹 54"/>
          <p:cNvGrpSpPr/>
          <p:nvPr/>
        </p:nvGrpSpPr>
        <p:grpSpPr>
          <a:xfrm>
            <a:off x="2079923" y="9926473"/>
            <a:ext cx="7048076" cy="2334584"/>
            <a:chOff x="2079923" y="9925092"/>
            <a:chExt cx="7048076" cy="2334584"/>
          </a:xfrm>
        </p:grpSpPr>
        <p:sp>
          <p:nvSpPr>
            <p:cNvPr id="56" name="TextBox 55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1" name="직사각형 60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2" name="직사각형 61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079923" y="12715188"/>
            <a:ext cx="7048076" cy="2334584"/>
            <a:chOff x="2079923" y="9925092"/>
            <a:chExt cx="7048076" cy="2334584"/>
          </a:xfrm>
        </p:grpSpPr>
        <p:sp>
          <p:nvSpPr>
            <p:cNvPr id="67" name="TextBox 66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2" name="직사각형 71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471287" y="7202938"/>
            <a:ext cx="2656712" cy="2334584"/>
            <a:chOff x="6471287" y="9925092"/>
            <a:chExt cx="2656712" cy="2334584"/>
          </a:xfrm>
        </p:grpSpPr>
        <p:sp>
          <p:nvSpPr>
            <p:cNvPr id="81" name="TextBox 8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4" name="직사각형 83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7" name="직사각형 86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6428523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8586788" y="64246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841582" y="64246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86850" y="64246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087607" y="6661050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7646143" y="6821868"/>
            <a:ext cx="1687414" cy="190401"/>
            <a:chOff x="7639793" y="2411413"/>
            <a:chExt cx="1687414" cy="190401"/>
          </a:xfrm>
        </p:grpSpPr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2094906" y="683037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TV-Titles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16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64" y="6831963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7213891" y="681303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algn="r" defTabSz="1245052"/>
            <a:r>
              <a:rPr lang="en-US" altLang="ko-KR" sz="1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Total Titles : </a:t>
            </a:r>
            <a:r>
              <a:rPr lang="en-US" altLang="ko-KR" sz="1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 125 </a:t>
            </a:r>
            <a:endParaRPr lang="ko-KR" altLang="en-US" sz="1000" spc="-20" dirty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677124" y="6427862"/>
            <a:ext cx="1803201" cy="219075"/>
            <a:chOff x="6431162" y="1981200"/>
            <a:chExt cx="1803201" cy="219075"/>
          </a:xfrm>
        </p:grpSpPr>
        <p:sp>
          <p:nvSpPr>
            <p:cNvPr id="119" name="직사각형 118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21" name="직선 연결선 120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/>
          <p:cNvGrpSpPr/>
          <p:nvPr/>
        </p:nvGrpSpPr>
        <p:grpSpPr>
          <a:xfrm>
            <a:off x="3349280" y="9926473"/>
            <a:ext cx="4309675" cy="2486026"/>
            <a:chOff x="3315451" y="7215178"/>
            <a:chExt cx="4309675" cy="2486026"/>
          </a:xfrm>
        </p:grpSpPr>
        <p:sp>
          <p:nvSpPr>
            <p:cNvPr id="123" name="직사각형 100"/>
            <p:cNvSpPr/>
            <p:nvPr/>
          </p:nvSpPr>
          <p:spPr>
            <a:xfrm>
              <a:off x="3315451" y="7215178"/>
              <a:ext cx="4309675" cy="2486026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09675" h="2437636">
                  <a:moveTo>
                    <a:pt x="195899" y="1678302"/>
                  </a:moveTo>
                  <a:cubicBezTo>
                    <a:pt x="196066" y="1052447"/>
                    <a:pt x="197818" y="625855"/>
                    <a:pt x="197985" y="0"/>
                  </a:cubicBezTo>
                  <a:lnTo>
                    <a:pt x="4309675" y="0"/>
                  </a:lnTo>
                  <a:lnTo>
                    <a:pt x="4309675" y="2437636"/>
                  </a:lnTo>
                  <a:lnTo>
                    <a:pt x="197985" y="2437636"/>
                  </a:lnTo>
                  <a:cubicBezTo>
                    <a:pt x="196039" y="2109341"/>
                    <a:pt x="197735" y="2181413"/>
                    <a:pt x="197485" y="1925191"/>
                  </a:cubicBezTo>
                  <a:cubicBezTo>
                    <a:pt x="82309" y="1762829"/>
                    <a:pt x="108502" y="1789255"/>
                    <a:pt x="0" y="1630389"/>
                  </a:cubicBezTo>
                  <a:lnTo>
                    <a:pt x="195899" y="1678302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tIns="180000" rIns="360000" bIns="72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Quiz From God, season2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(2011)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60min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X 12 episodes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HD 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Entertainment </a:t>
              </a:r>
              <a:r>
                <a:rPr lang="ko-KR" altLang="en-US" sz="300" dirty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Channel :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tvN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:</a:t>
              </a:r>
              <a:r>
                <a:rPr lang="ko-KR" altLang="en-US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Ryu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Duk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Hwan, Yoon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Joo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Hee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, Choi Jung Woo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Concept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solve…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The Drama deals with criminal cases and rare disease such as porphyria, phenylketonuria and …</a:t>
              </a: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7349480" y="7382009"/>
              <a:ext cx="137464" cy="137464"/>
              <a:chOff x="12965802" y="13105556"/>
              <a:chExt cx="360000" cy="360000"/>
            </a:xfrm>
          </p:grpSpPr>
          <p:cxnSp>
            <p:nvCxnSpPr>
              <p:cNvPr id="125" name="직선 연결선 124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7" name="Picture 1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16" y="12298125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61" y="10629402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90" y="7200899"/>
            <a:ext cx="4135811" cy="259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0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9"/>
          <p:cNvSpPr/>
          <p:nvPr/>
        </p:nvSpPr>
        <p:spPr>
          <a:xfrm>
            <a:off x="-5946" y="1057918"/>
            <a:ext cx="1789026" cy="1340103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72" name="직사각형 71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공개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비공개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en-US" altLang="ko-KR" sz="1200" b="1" dirty="0" smtClean="0">
                  <a:latin typeface="돋움" pitchFamily="50" charset="-127"/>
                  <a:ea typeface="돋움" pitchFamily="50" charset="-127"/>
                </a:rPr>
                <a:t>B2B </a:t>
              </a:r>
              <a:r>
                <a:rPr lang="ko-KR" altLang="en-US" sz="1200" b="1" dirty="0" err="1" smtClean="0">
                  <a:latin typeface="돋움" pitchFamily="50" charset="-127"/>
                  <a:ea typeface="돋움" pitchFamily="50" charset="-127"/>
                </a:rPr>
                <a:t>콘텐츠리스트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7402917" y="1304905"/>
            <a:ext cx="1871901" cy="194400"/>
            <a:chOff x="7402917" y="1304905"/>
            <a:chExt cx="1871901" cy="194400"/>
          </a:xfrm>
        </p:grpSpPr>
        <p:sp>
          <p:nvSpPr>
            <p:cNvPr id="93" name="직사각형 92"/>
            <p:cNvSpPr/>
            <p:nvPr/>
          </p:nvSpPr>
          <p:spPr>
            <a:xfrm>
              <a:off x="7402917" y="1304905"/>
              <a:ext cx="1433066" cy="19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878818" y="1304905"/>
              <a:ext cx="396000" cy="194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검색</a:t>
              </a:r>
            </a:p>
          </p:txBody>
        </p:sp>
      </p:grpSp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62026"/>
              </p:ext>
            </p:extLst>
          </p:nvPr>
        </p:nvGraphicFramePr>
        <p:xfrm>
          <a:off x="6560186" y="3032468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727189"/>
              </p:ext>
            </p:extLst>
          </p:nvPr>
        </p:nvGraphicFramePr>
        <p:xfrm>
          <a:off x="2085707" y="3022636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3720"/>
              </p:ext>
            </p:extLst>
          </p:nvPr>
        </p:nvGraphicFramePr>
        <p:xfrm>
          <a:off x="2658929" y="3032468"/>
          <a:ext cx="2265495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495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.. 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13928"/>
              </p:ext>
            </p:extLst>
          </p:nvPr>
        </p:nvGraphicFramePr>
        <p:xfrm>
          <a:off x="6195547" y="3032468"/>
          <a:ext cx="26256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6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u="non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380966"/>
              </p:ext>
            </p:extLst>
          </p:nvPr>
        </p:nvGraphicFramePr>
        <p:xfrm>
          <a:off x="7111115" y="3032468"/>
          <a:ext cx="881261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261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등록자이름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02753"/>
              </p:ext>
            </p:extLst>
          </p:nvPr>
        </p:nvGraphicFramePr>
        <p:xfrm>
          <a:off x="7992963" y="3032468"/>
          <a:ext cx="666775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75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20" name="직선 연결선 119"/>
          <p:cNvCxnSpPr/>
          <p:nvPr/>
        </p:nvCxnSpPr>
        <p:spPr>
          <a:xfrm>
            <a:off x="2086935" y="8694879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4392563" y="9276375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32946"/>
              </p:ext>
            </p:extLst>
          </p:nvPr>
        </p:nvGraphicFramePr>
        <p:xfrm>
          <a:off x="8713043" y="3032468"/>
          <a:ext cx="374612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12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표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19224"/>
              </p:ext>
            </p:extLst>
          </p:nvPr>
        </p:nvGraphicFramePr>
        <p:xfrm>
          <a:off x="2104757" y="2700306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3103240"/>
                <a:gridCol w="360040"/>
                <a:gridCol w="360040"/>
                <a:gridCol w="648072"/>
                <a:gridCol w="843558"/>
                <a:gridCol w="942975"/>
                <a:gridCol w="428957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프로그램 명  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현황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시즌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제작년도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등록자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입력상태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상태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5" name="그룹 124"/>
          <p:cNvGrpSpPr/>
          <p:nvPr/>
        </p:nvGrpSpPr>
        <p:grpSpPr>
          <a:xfrm>
            <a:off x="8641107" y="2735783"/>
            <a:ext cx="648000" cy="194400"/>
            <a:chOff x="5819689" y="5373214"/>
            <a:chExt cx="648000" cy="194400"/>
          </a:xfrm>
        </p:grpSpPr>
        <p:sp>
          <p:nvSpPr>
            <p:cNvPr id="126" name="직사각형 125"/>
            <p:cNvSpPr/>
            <p:nvPr/>
          </p:nvSpPr>
          <p:spPr>
            <a:xfrm>
              <a:off x="5819689" y="5373214"/>
              <a:ext cx="648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노출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6291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232443" y="9276375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2093390" y="2354991"/>
            <a:ext cx="4045415" cy="216024"/>
            <a:chOff x="2086808" y="2057565"/>
            <a:chExt cx="4045415" cy="216024"/>
          </a:xfrm>
        </p:grpSpPr>
        <p:sp>
          <p:nvSpPr>
            <p:cNvPr id="170" name="직사각형 169"/>
            <p:cNvSpPr/>
            <p:nvPr/>
          </p:nvSpPr>
          <p:spPr>
            <a:xfrm>
              <a:off x="2086808" y="2057565"/>
              <a:ext cx="360000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>
                  <a:solidFill>
                    <a:schemeClr val="bg1"/>
                  </a:solidFill>
                  <a:latin typeface="돋움" pitchFamily="50" charset="-127"/>
                  <a:ea typeface="돋움" pitchFamily="50" charset="-127"/>
                </a:rPr>
                <a:t>전체</a:t>
              </a: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249178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ㄱ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73638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98098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ㄷ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322558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ㄹ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3470184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ㅁ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3714785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ㅂ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3959386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ㅅ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203987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ㅇ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448588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ㅈ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469318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ㅊ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93779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ㅋ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18239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542699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ㅍ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567159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ㅎ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591619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</a:rPr>
                <a:t>etc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5813673" y="3070979"/>
            <a:ext cx="199652" cy="5463167"/>
            <a:chOff x="5041222" y="2723696"/>
            <a:chExt cx="199652" cy="5463167"/>
          </a:xfrm>
          <a:solidFill>
            <a:schemeClr val="bg1">
              <a:lumMod val="95000"/>
            </a:schemeClr>
          </a:solidFill>
        </p:grpSpPr>
        <p:sp>
          <p:nvSpPr>
            <p:cNvPr id="191" name="타원 190"/>
            <p:cNvSpPr/>
            <p:nvPr/>
          </p:nvSpPr>
          <p:spPr>
            <a:xfrm>
              <a:off x="5041222" y="272369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>
              <a:off x="5041222" y="300072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3" name="타원 192"/>
            <p:cNvSpPr/>
            <p:nvPr/>
          </p:nvSpPr>
          <p:spPr>
            <a:xfrm>
              <a:off x="5041222" y="327775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5041222" y="355477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>
              <a:off x="5041222" y="383180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6" name="타원 195"/>
            <p:cNvSpPr/>
            <p:nvPr/>
          </p:nvSpPr>
          <p:spPr>
            <a:xfrm>
              <a:off x="5041222" y="410883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5041222" y="438585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8" name="타원 197"/>
            <p:cNvSpPr/>
            <p:nvPr/>
          </p:nvSpPr>
          <p:spPr>
            <a:xfrm>
              <a:off x="5041222" y="466288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99" name="타원 198"/>
            <p:cNvSpPr/>
            <p:nvPr/>
          </p:nvSpPr>
          <p:spPr>
            <a:xfrm>
              <a:off x="5041222" y="493991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5041222" y="5216939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>
              <a:off x="5041222" y="549396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5041222" y="577099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5041222" y="604802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5041222" y="632504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5041222" y="660207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6" name="타원 205"/>
            <p:cNvSpPr/>
            <p:nvPr/>
          </p:nvSpPr>
          <p:spPr>
            <a:xfrm>
              <a:off x="5041222" y="687910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7" name="타원 206"/>
            <p:cNvSpPr/>
            <p:nvPr/>
          </p:nvSpPr>
          <p:spPr>
            <a:xfrm>
              <a:off x="5041222" y="715612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8" name="타원 207"/>
            <p:cNvSpPr/>
            <p:nvPr/>
          </p:nvSpPr>
          <p:spPr>
            <a:xfrm>
              <a:off x="5041222" y="743315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5041222" y="771018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10" name="타원 209"/>
            <p:cNvSpPr/>
            <p:nvPr/>
          </p:nvSpPr>
          <p:spPr>
            <a:xfrm>
              <a:off x="5041222" y="798721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7926732" y="2735783"/>
            <a:ext cx="648000" cy="194400"/>
            <a:chOff x="5819689" y="5373214"/>
            <a:chExt cx="648000" cy="194400"/>
          </a:xfrm>
        </p:grpSpPr>
        <p:sp>
          <p:nvSpPr>
            <p:cNvPr id="213" name="직사각형 212"/>
            <p:cNvSpPr/>
            <p:nvPr/>
          </p:nvSpPr>
          <p:spPr>
            <a:xfrm>
              <a:off x="5819689" y="5373214"/>
              <a:ext cx="648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입력</a:t>
              </a:r>
              <a:endParaRPr lang="ko-KR" alt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6291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647949" y="3280155"/>
            <a:ext cx="3367088" cy="2968917"/>
            <a:chOff x="2647949" y="2974683"/>
            <a:chExt cx="3367088" cy="2968917"/>
          </a:xfrm>
        </p:grpSpPr>
        <p:grpSp>
          <p:nvGrpSpPr>
            <p:cNvPr id="5" name="그룹 4"/>
            <p:cNvGrpSpPr/>
            <p:nvPr/>
          </p:nvGrpSpPr>
          <p:grpSpPr>
            <a:xfrm>
              <a:off x="2647949" y="2974683"/>
              <a:ext cx="3367088" cy="2968917"/>
              <a:chOff x="2434547" y="10220747"/>
              <a:chExt cx="4703440" cy="2968917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434547" y="10451926"/>
                <a:ext cx="4703439" cy="27377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2434547" y="10220747"/>
                <a:ext cx="4703440" cy="2447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  </a:t>
                </a:r>
                <a:r>
                  <a:rPr lang="ko-KR" altLang="en-US" sz="900" b="1" spc="-20" dirty="0" err="1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콘텐츠</a:t>
                </a: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업로드 현황</a:t>
                </a: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5741665" y="3028949"/>
              <a:ext cx="141841" cy="141841"/>
              <a:chOff x="6524294" y="1189005"/>
              <a:chExt cx="360000" cy="36000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H="1"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14865"/>
              </p:ext>
            </p:extLst>
          </p:nvPr>
        </p:nvGraphicFramePr>
        <p:xfrm>
          <a:off x="2850721" y="3615640"/>
          <a:ext cx="3054010" cy="252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934"/>
                <a:gridCol w="568076"/>
              </a:tblGrid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본편영상 전체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본편영상 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1, 2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티져예고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본예고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메이킹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하이라이트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인터뷰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기타 부가 영상물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워터마크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스크리너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포스터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스틸컷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브로셔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1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2941" y="3123069"/>
            <a:ext cx="1440000" cy="320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02941" y="1553429"/>
            <a:ext cx="1440000" cy="11778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en-US" altLang="ko-KR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b="1" spc="-4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dirty="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프로그램정보 입력</a:t>
            </a:r>
            <a:endParaRPr lang="en-US" altLang="ko-KR" sz="1000" spc="-40" dirty="0" smtClean="0">
              <a:solidFill>
                <a:schemeClr val="bg1">
                  <a:lumMod val="6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err="1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회차정보</a:t>
            </a:r>
            <a:r>
              <a:rPr lang="ko-KR" altLang="en-US" sz="1000" spc="-4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 입력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44256" y="286101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144256" y="4593943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185701" y="3411145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202941" y="3456484"/>
            <a:ext cx="1440000" cy="11250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영화정보 </a:t>
            </a:r>
            <a:r>
              <a:rPr lang="ko-KR" altLang="en-US" sz="1000" spc="-4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입력</a:t>
            </a:r>
            <a:endParaRPr lang="en-US" altLang="ko-KR" sz="1000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 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2091741" y="2063633"/>
            <a:ext cx="1073548" cy="223200"/>
            <a:chOff x="2091741" y="2063633"/>
            <a:chExt cx="1073548" cy="223200"/>
          </a:xfrm>
        </p:grpSpPr>
        <p:sp>
          <p:nvSpPr>
            <p:cNvPr id="113" name="직사각형 112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1977533" y="8691840"/>
            <a:ext cx="873999" cy="338554"/>
            <a:chOff x="1977533" y="8629660"/>
            <a:chExt cx="873999" cy="338554"/>
          </a:xfrm>
        </p:grpSpPr>
        <p:sp>
          <p:nvSpPr>
            <p:cNvPr id="129" name="직사각형 128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2875513" y="8747463"/>
            <a:ext cx="1073548" cy="223200"/>
            <a:chOff x="2091741" y="2063633"/>
            <a:chExt cx="1073548" cy="223200"/>
          </a:xfrm>
        </p:grpSpPr>
        <p:sp>
          <p:nvSpPr>
            <p:cNvPr id="132" name="직사각형 131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3328973" y="2063714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3246908" y="2063633"/>
            <a:ext cx="0" cy="2225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/>
          <p:cNvSpPr/>
          <p:nvPr/>
        </p:nvSpPr>
        <p:spPr>
          <a:xfrm>
            <a:off x="4110857" y="8747542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7" name="직선 연결선 136"/>
          <p:cNvCxnSpPr/>
          <p:nvPr/>
        </p:nvCxnSpPr>
        <p:spPr>
          <a:xfrm>
            <a:off x="4028792" y="8747461"/>
            <a:ext cx="0" cy="2225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9"/>
          <p:cNvSpPr/>
          <p:nvPr/>
        </p:nvSpPr>
        <p:spPr>
          <a:xfrm>
            <a:off x="-5946" y="1057918"/>
            <a:ext cx="1789026" cy="1340103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4" name="직사각형 3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공개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비공개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영화  </a:t>
              </a:r>
              <a:r>
                <a:rPr lang="en-US" altLang="ko-KR" sz="1200" b="1" dirty="0" smtClean="0">
                  <a:latin typeface="돋움" pitchFamily="50" charset="-127"/>
                  <a:ea typeface="돋움" pitchFamily="50" charset="-127"/>
                </a:rPr>
                <a:t>B2B </a:t>
              </a:r>
              <a:r>
                <a:rPr lang="ko-KR" altLang="en-US" sz="1200" b="1" dirty="0" err="1" smtClean="0">
                  <a:latin typeface="돋움" pitchFamily="50" charset="-127"/>
                  <a:ea typeface="돋움" pitchFamily="50" charset="-127"/>
                </a:rPr>
                <a:t>콘텐츠리스트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402917" y="1304905"/>
            <a:ext cx="1871901" cy="194400"/>
            <a:chOff x="7402917" y="1304905"/>
            <a:chExt cx="1871901" cy="194400"/>
          </a:xfrm>
        </p:grpSpPr>
        <p:sp>
          <p:nvSpPr>
            <p:cNvPr id="18" name="직사각형 17"/>
            <p:cNvSpPr/>
            <p:nvPr/>
          </p:nvSpPr>
          <p:spPr>
            <a:xfrm>
              <a:off x="7402917" y="1304905"/>
              <a:ext cx="1433066" cy="19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878818" y="1304905"/>
              <a:ext cx="396000" cy="194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검색</a:t>
              </a: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95264"/>
              </p:ext>
            </p:extLst>
          </p:nvPr>
        </p:nvGraphicFramePr>
        <p:xfrm>
          <a:off x="5656066" y="3032468"/>
          <a:ext cx="49608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86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2011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51499"/>
              </p:ext>
            </p:extLst>
          </p:nvPr>
        </p:nvGraphicFramePr>
        <p:xfrm>
          <a:off x="2085707" y="3022636"/>
          <a:ext cx="47651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82580"/>
              </p:ext>
            </p:extLst>
          </p:nvPr>
        </p:nvGraphicFramePr>
        <p:xfrm>
          <a:off x="2658929" y="3032468"/>
          <a:ext cx="2217871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871"/>
              </a:tblGrid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아내가 거짓말을 했다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여고괴담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세번째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이야기 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여우괴담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맥주가 애인보다 좋은 일곱 가지 이유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00344"/>
              </p:ext>
            </p:extLst>
          </p:nvPr>
        </p:nvGraphicFramePr>
        <p:xfrm>
          <a:off x="6408280" y="3032468"/>
          <a:ext cx="546984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984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등록자명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760968"/>
              </p:ext>
            </p:extLst>
          </p:nvPr>
        </p:nvGraphicFramePr>
        <p:xfrm>
          <a:off x="7047334" y="3032468"/>
          <a:ext cx="45736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6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미입력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입력중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6" name="직선 연결선 25"/>
          <p:cNvCxnSpPr/>
          <p:nvPr/>
        </p:nvCxnSpPr>
        <p:spPr>
          <a:xfrm>
            <a:off x="2086935" y="8694879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92563" y="9276375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965521"/>
              </p:ext>
            </p:extLst>
          </p:nvPr>
        </p:nvGraphicFramePr>
        <p:xfrm>
          <a:off x="7548337" y="3032468"/>
          <a:ext cx="375455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55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비공개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14045"/>
              </p:ext>
            </p:extLst>
          </p:nvPr>
        </p:nvGraphicFramePr>
        <p:xfrm>
          <a:off x="2104757" y="2700306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2152650"/>
                <a:gridCol w="1266825"/>
                <a:gridCol w="314325"/>
                <a:gridCol w="552450"/>
                <a:gridCol w="1076325"/>
                <a:gridCol w="666750"/>
                <a:gridCol w="657557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영화 제목  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장르 </a:t>
                      </a:r>
                      <a:r>
                        <a:rPr lang="en-US" altLang="ko-KR" sz="1000" b="1" baseline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       </a:t>
                      </a:r>
                      <a:r>
                        <a:rPr lang="ko-KR" altLang="en-US" sz="1000" b="1" baseline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제작년도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현황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48132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등록일 </a:t>
                      </a:r>
                      <a:r>
                        <a:rPr lang="ko-KR" altLang="en-US" sz="7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분류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232443" y="9276375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102652" y="2390804"/>
            <a:ext cx="4045415" cy="216024"/>
            <a:chOff x="2086808" y="2057565"/>
            <a:chExt cx="4045415" cy="216024"/>
          </a:xfrm>
        </p:grpSpPr>
        <p:sp>
          <p:nvSpPr>
            <p:cNvPr id="40" name="직사각형 39"/>
            <p:cNvSpPr/>
            <p:nvPr/>
          </p:nvSpPr>
          <p:spPr>
            <a:xfrm>
              <a:off x="2086808" y="2057565"/>
              <a:ext cx="360000" cy="2160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>
                  <a:solidFill>
                    <a:schemeClr val="bg1"/>
                  </a:solidFill>
                  <a:latin typeface="돋움" pitchFamily="50" charset="-127"/>
                  <a:ea typeface="돋움" pitchFamily="50" charset="-127"/>
                </a:rPr>
                <a:t>전체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49178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ㄱ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3638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98098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ㄷ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2558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ㄹ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470184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ㅁ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714785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ㅂ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959386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ㅅ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03987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ㅇ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48588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ㅈ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69318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ㅊ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937790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ㅋ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182391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426992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ㅍ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671593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ㅎ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916199" y="2057565"/>
              <a:ext cx="216024" cy="216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</a:rPr>
                <a:t>etc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074397" y="3070979"/>
            <a:ext cx="199652" cy="5463167"/>
            <a:chOff x="5041222" y="2723696"/>
            <a:chExt cx="199652" cy="5463167"/>
          </a:xfrm>
          <a:solidFill>
            <a:schemeClr val="bg1">
              <a:lumMod val="95000"/>
            </a:schemeClr>
          </a:solidFill>
        </p:grpSpPr>
        <p:sp>
          <p:nvSpPr>
            <p:cNvPr id="57" name="타원 190"/>
            <p:cNvSpPr/>
            <p:nvPr/>
          </p:nvSpPr>
          <p:spPr>
            <a:xfrm>
              <a:off x="5041222" y="272369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8" name="타원 191"/>
            <p:cNvSpPr/>
            <p:nvPr/>
          </p:nvSpPr>
          <p:spPr>
            <a:xfrm>
              <a:off x="5041222" y="300072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9" name="타원 192"/>
            <p:cNvSpPr/>
            <p:nvPr/>
          </p:nvSpPr>
          <p:spPr>
            <a:xfrm>
              <a:off x="5041222" y="327775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0" name="타원 193"/>
            <p:cNvSpPr/>
            <p:nvPr/>
          </p:nvSpPr>
          <p:spPr>
            <a:xfrm>
              <a:off x="5041222" y="355477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1" name="타원 194"/>
            <p:cNvSpPr/>
            <p:nvPr/>
          </p:nvSpPr>
          <p:spPr>
            <a:xfrm>
              <a:off x="5041222" y="383180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2" name="타원 195"/>
            <p:cNvSpPr/>
            <p:nvPr/>
          </p:nvSpPr>
          <p:spPr>
            <a:xfrm>
              <a:off x="5041222" y="410883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3" name="타원 196"/>
            <p:cNvSpPr/>
            <p:nvPr/>
          </p:nvSpPr>
          <p:spPr>
            <a:xfrm>
              <a:off x="5041222" y="438585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4" name="타원 197"/>
            <p:cNvSpPr/>
            <p:nvPr/>
          </p:nvSpPr>
          <p:spPr>
            <a:xfrm>
              <a:off x="5041222" y="466288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5" name="타원 198"/>
            <p:cNvSpPr/>
            <p:nvPr/>
          </p:nvSpPr>
          <p:spPr>
            <a:xfrm>
              <a:off x="5041222" y="493991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6" name="타원 199"/>
            <p:cNvSpPr/>
            <p:nvPr/>
          </p:nvSpPr>
          <p:spPr>
            <a:xfrm>
              <a:off x="5041222" y="5216939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7" name="타원 200"/>
            <p:cNvSpPr/>
            <p:nvPr/>
          </p:nvSpPr>
          <p:spPr>
            <a:xfrm>
              <a:off x="5041222" y="5493966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8" name="타원 201"/>
            <p:cNvSpPr/>
            <p:nvPr/>
          </p:nvSpPr>
          <p:spPr>
            <a:xfrm>
              <a:off x="5041222" y="5770993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69" name="타원 202"/>
            <p:cNvSpPr/>
            <p:nvPr/>
          </p:nvSpPr>
          <p:spPr>
            <a:xfrm>
              <a:off x="5041222" y="6048020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0" name="타원 203"/>
            <p:cNvSpPr/>
            <p:nvPr/>
          </p:nvSpPr>
          <p:spPr>
            <a:xfrm>
              <a:off x="5041222" y="6325047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1" name="타원 204"/>
            <p:cNvSpPr/>
            <p:nvPr/>
          </p:nvSpPr>
          <p:spPr>
            <a:xfrm>
              <a:off x="5041222" y="6602074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2" name="타원 205"/>
            <p:cNvSpPr/>
            <p:nvPr/>
          </p:nvSpPr>
          <p:spPr>
            <a:xfrm>
              <a:off x="5041222" y="687910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3" name="타원 206"/>
            <p:cNvSpPr/>
            <p:nvPr/>
          </p:nvSpPr>
          <p:spPr>
            <a:xfrm>
              <a:off x="5041222" y="7156128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4" name="타원 207"/>
            <p:cNvSpPr/>
            <p:nvPr/>
          </p:nvSpPr>
          <p:spPr>
            <a:xfrm>
              <a:off x="5041222" y="7433155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5" name="타원 208"/>
            <p:cNvSpPr/>
            <p:nvPr/>
          </p:nvSpPr>
          <p:spPr>
            <a:xfrm>
              <a:off x="5041222" y="7710182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76" name="타원 209"/>
            <p:cNvSpPr/>
            <p:nvPr/>
          </p:nvSpPr>
          <p:spPr>
            <a:xfrm>
              <a:off x="5041222" y="7987211"/>
              <a:ext cx="199652" cy="199652"/>
            </a:xfrm>
            <a:prstGeom prst="round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?</a:t>
              </a:r>
              <a:endParaRPr lang="ko-KR" altLang="en-US" sz="800" b="1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927701" y="2735783"/>
            <a:ext cx="504000" cy="194400"/>
            <a:chOff x="6035689" y="5373214"/>
            <a:chExt cx="504000" cy="194400"/>
          </a:xfrm>
        </p:grpSpPr>
        <p:sp>
          <p:nvSpPr>
            <p:cNvPr id="78" name="직사각형 77"/>
            <p:cNvSpPr/>
            <p:nvPr/>
          </p:nvSpPr>
          <p:spPr>
            <a:xfrm>
              <a:off x="6035689" y="5373214"/>
              <a:ext cx="504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입력</a:t>
              </a:r>
              <a:endParaRPr lang="ko-KR" alt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363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128329"/>
              </p:ext>
            </p:extLst>
          </p:nvPr>
        </p:nvGraphicFramePr>
        <p:xfrm>
          <a:off x="4760903" y="3032468"/>
          <a:ext cx="846271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271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Horror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46644"/>
              </p:ext>
            </p:extLst>
          </p:nvPr>
        </p:nvGraphicFramePr>
        <p:xfrm>
          <a:off x="8667750" y="3032468"/>
          <a:ext cx="627001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001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개봉예정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상영작</a:t>
                      </a:r>
                      <a:endParaRPr lang="ko-KR" altLang="en-US" sz="900" b="0" kern="1200" spc="-20" baseline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  <a:endParaRPr lang="ko-KR" altLang="en-US" sz="900" b="0" kern="1200" spc="-20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5430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spc="-20" baseline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상영종료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9" name="그룹 88"/>
          <p:cNvGrpSpPr/>
          <p:nvPr/>
        </p:nvGrpSpPr>
        <p:grpSpPr>
          <a:xfrm>
            <a:off x="8660157" y="2735783"/>
            <a:ext cx="648000" cy="194400"/>
            <a:chOff x="5819689" y="5373214"/>
            <a:chExt cx="648000" cy="194400"/>
          </a:xfrm>
        </p:grpSpPr>
        <p:sp>
          <p:nvSpPr>
            <p:cNvPr id="90" name="직사각형 89"/>
            <p:cNvSpPr/>
            <p:nvPr/>
          </p:nvSpPr>
          <p:spPr>
            <a:xfrm>
              <a:off x="5819689" y="5373214"/>
              <a:ext cx="648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</a:t>
              </a:r>
              <a:r>
                <a:rPr lang="ko-KR" altLang="en-US" sz="900" spc="-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뉴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291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470626" y="2735783"/>
            <a:ext cx="504000" cy="194400"/>
            <a:chOff x="6035689" y="5373214"/>
            <a:chExt cx="504000" cy="194400"/>
          </a:xfrm>
        </p:grpSpPr>
        <p:sp>
          <p:nvSpPr>
            <p:cNvPr id="96" name="직사각형 95"/>
            <p:cNvSpPr/>
            <p:nvPr/>
          </p:nvSpPr>
          <p:spPr>
            <a:xfrm>
              <a:off x="6035689" y="5373214"/>
              <a:ext cx="504000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노출</a:t>
              </a:r>
              <a:endParaRPr lang="ko-KR" altLang="en-US" sz="9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363477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16631"/>
              </p:ext>
            </p:extLst>
          </p:nvPr>
        </p:nvGraphicFramePr>
        <p:xfrm>
          <a:off x="8007821" y="3032468"/>
          <a:ext cx="56573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3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0" name="그룹 79"/>
          <p:cNvGrpSpPr/>
          <p:nvPr/>
        </p:nvGrpSpPr>
        <p:grpSpPr>
          <a:xfrm>
            <a:off x="2091741" y="2063633"/>
            <a:ext cx="3095302" cy="223200"/>
            <a:chOff x="2091741" y="2063633"/>
            <a:chExt cx="3095302" cy="223200"/>
          </a:xfrm>
        </p:grpSpPr>
        <p:sp>
          <p:nvSpPr>
            <p:cNvPr id="81" name="직사각형 80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3" name="직선 연결선 82"/>
            <p:cNvCxnSpPr/>
            <p:nvPr/>
          </p:nvCxnSpPr>
          <p:spPr>
            <a:xfrm>
              <a:off x="3227614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5187043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3303321" y="2063633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개봉예정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500643" y="2063633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상영종료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955982" y="2063633"/>
            <a:ext cx="504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상영작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  <a:endParaRPr lang="ko-KR" altLang="en-US" sz="1050" b="1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202943" y="1262156"/>
            <a:ext cx="1440000" cy="29514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02941" y="3123069"/>
            <a:ext cx="1440000" cy="17061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ko-KR" altLang="en-US" sz="1000" b="1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  <a:endParaRPr lang="en-US" altLang="ko-KR" sz="1000" b="1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02941" y="1553429"/>
            <a:ext cx="1440000" cy="11778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방송 </a:t>
            </a:r>
            <a:r>
              <a: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spc="-40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dirty="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프로그램정보 입력</a:t>
            </a:r>
            <a:endParaRPr lang="en-US" altLang="ko-KR" sz="1000" spc="-40" dirty="0" smtClean="0">
              <a:solidFill>
                <a:schemeClr val="bg1">
                  <a:lumMod val="6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 dirty="0" err="1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회차정보</a:t>
            </a:r>
            <a:r>
              <a:rPr lang="ko-KR" altLang="en-US" sz="1000" spc="-40" dirty="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 입력</a:t>
            </a:r>
            <a:endParaRPr lang="en-US" altLang="ko-KR" sz="1000" spc="-40" dirty="0" smtClean="0">
              <a:solidFill>
                <a:schemeClr val="bg1">
                  <a:lumMod val="6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 flipH="1">
            <a:off x="185701" y="1522739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144256" y="2861012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44256" y="4593943"/>
            <a:ext cx="1396834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12700" dist="127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 flipH="1">
            <a:off x="185701" y="3411145"/>
            <a:ext cx="1428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202941" y="3456484"/>
            <a:ext cx="1440000" cy="112504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40000"/>
              </a:lnSpc>
            </a:pPr>
            <a:r>
              <a:rPr lang="ko-KR" altLang="en-US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영화 </a:t>
            </a:r>
            <a:r>
              <a:rPr lang="en-US" altLang="ko-KR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b="1" spc="-4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콘텐츠리스트</a:t>
            </a:r>
            <a:endParaRPr lang="en-US" altLang="ko-KR" sz="1000" b="1" spc="-40" dirty="0" smtClean="0">
              <a:solidFill>
                <a:srgbClr val="00B0F0"/>
              </a:solidFill>
              <a:latin typeface="돋움" pitchFamily="50" charset="-127"/>
              <a:ea typeface="돋움" pitchFamily="50" charset="-127"/>
            </a:endParaRPr>
          </a:p>
          <a:p>
            <a:pPr marL="171450" indent="-171450">
              <a:lnSpc>
                <a:spcPct val="140000"/>
              </a:lnSpc>
              <a:buFontTx/>
              <a:buChar char="-"/>
            </a:pPr>
            <a:r>
              <a:rPr lang="ko-KR" altLang="en-US" sz="1000" spc="-4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영화정보 </a:t>
            </a:r>
            <a:r>
              <a:rPr lang="ko-KR" altLang="en-US" sz="1000" spc="-40" smtClean="0">
                <a:solidFill>
                  <a:schemeClr val="bg1">
                    <a:lumMod val="65000"/>
                  </a:schemeClr>
                </a:solidFill>
                <a:latin typeface="돋움" pitchFamily="50" charset="-127"/>
                <a:ea typeface="돋움" pitchFamily="50" charset="-127"/>
              </a:rPr>
              <a:t>입력</a:t>
            </a:r>
            <a:endParaRPr lang="en-US" altLang="ko-KR" sz="1000" spc="-4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DCW </a:t>
            </a:r>
            <a:r>
              <a:rPr lang="ko-KR" altLang="en-US" sz="1000" spc="-4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가져오기</a:t>
            </a:r>
            <a:endParaRPr lang="en-US" altLang="ko-KR" sz="1000" spc="-40" dirty="0" smtClean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257799" y="2063714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1977533" y="8691840"/>
            <a:ext cx="873999" cy="338554"/>
            <a:chOff x="1977533" y="8629660"/>
            <a:chExt cx="873999" cy="338554"/>
          </a:xfrm>
        </p:grpSpPr>
        <p:sp>
          <p:nvSpPr>
            <p:cNvPr id="133" name="직사각형 132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851853" y="8747461"/>
            <a:ext cx="3095302" cy="223200"/>
            <a:chOff x="2091741" y="2063633"/>
            <a:chExt cx="3095302" cy="223200"/>
          </a:xfrm>
        </p:grpSpPr>
        <p:sp>
          <p:nvSpPr>
            <p:cNvPr id="143" name="직사각형 142"/>
            <p:cNvSpPr/>
            <p:nvPr/>
          </p:nvSpPr>
          <p:spPr>
            <a:xfrm>
              <a:off x="2091741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661289" y="2063633"/>
              <a:ext cx="504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비공개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3227614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5187043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직사각형 146"/>
          <p:cNvSpPr/>
          <p:nvPr/>
        </p:nvSpPr>
        <p:spPr>
          <a:xfrm>
            <a:off x="4063433" y="8747461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개봉예정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260755" y="8747461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상영종료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716094" y="8747461"/>
            <a:ext cx="504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 err="1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상영작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017911" y="8747542"/>
            <a:ext cx="789752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신규등록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2647949" y="3280155"/>
            <a:ext cx="3367088" cy="2968917"/>
            <a:chOff x="2647949" y="2974683"/>
            <a:chExt cx="3367088" cy="2968917"/>
          </a:xfrm>
        </p:grpSpPr>
        <p:grpSp>
          <p:nvGrpSpPr>
            <p:cNvPr id="113" name="그룹 112"/>
            <p:cNvGrpSpPr/>
            <p:nvPr/>
          </p:nvGrpSpPr>
          <p:grpSpPr>
            <a:xfrm>
              <a:off x="2647949" y="2974683"/>
              <a:ext cx="3367088" cy="2968917"/>
              <a:chOff x="2434547" y="10220747"/>
              <a:chExt cx="4703440" cy="2968917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2434547" y="10451926"/>
                <a:ext cx="4703439" cy="273773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2434547" y="10220747"/>
                <a:ext cx="4703440" cy="2447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  </a:t>
                </a:r>
                <a:r>
                  <a:rPr lang="ko-KR" altLang="en-US" sz="900" b="1" spc="-20" dirty="0" err="1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콘텐츠</a:t>
                </a: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 </a:t>
                </a:r>
                <a:r>
                  <a: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업로드 현황</a:t>
                </a: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5741665" y="3028949"/>
              <a:ext cx="141841" cy="141841"/>
              <a:chOff x="6524294" y="1189005"/>
              <a:chExt cx="360000" cy="360000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H="1"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74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475442" y="4773818"/>
            <a:ext cx="2763045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486256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94491" y="4567752"/>
            <a:ext cx="3601251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6" name="직사각형 5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4983"/>
              </p:ext>
            </p:extLst>
          </p:nvPr>
        </p:nvGraphicFramePr>
        <p:xfrm>
          <a:off x="2639424" y="2726996"/>
          <a:ext cx="6561731" cy="583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11"/>
                <a:gridCol w="731490"/>
                <a:gridCol w="981075"/>
                <a:gridCol w="1352550"/>
                <a:gridCol w="1390650"/>
                <a:gridCol w="790575"/>
                <a:gridCol w="714380"/>
              </a:tblGrid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신지혜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reeseshin@cj.net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강동한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동남아시아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donkang@cj.net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민다현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중국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diane@cj.net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어일경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일본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alexoe@cj.net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조창범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마케팅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bryanjo@cj.net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이현주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마케팅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lhj0524@cj.net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김현우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해외 영업전략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justinkim@cj.net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김희전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세일즈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heejeon@cj.net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정고은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세일즈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joung-gon@cj.net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6276"/>
              </p:ext>
            </p:extLst>
          </p:nvPr>
        </p:nvGraphicFramePr>
        <p:xfrm>
          <a:off x="2085707" y="2717164"/>
          <a:ext cx="476518" cy="584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>
          <a:xfrm>
            <a:off x="2086935" y="8605431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92563" y="9186927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마스터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 관리자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 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30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04969"/>
              </p:ext>
            </p:extLst>
          </p:nvPr>
        </p:nvGraphicFramePr>
        <p:xfrm>
          <a:off x="2104757" y="2394834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552450"/>
                <a:gridCol w="750590"/>
                <a:gridCol w="1002010"/>
                <a:gridCol w="1304925"/>
                <a:gridCol w="1428750"/>
                <a:gridCol w="771525"/>
                <a:gridCol w="876632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구분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관리자명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업무 부서명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담당지역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 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권한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5" name="그룹 74"/>
          <p:cNvGrpSpPr/>
          <p:nvPr/>
        </p:nvGrpSpPr>
        <p:grpSpPr>
          <a:xfrm>
            <a:off x="2091741" y="2063633"/>
            <a:ext cx="1685098" cy="223200"/>
            <a:chOff x="2091741" y="2063633"/>
            <a:chExt cx="1685098" cy="223200"/>
          </a:xfrm>
        </p:grpSpPr>
        <p:sp>
          <p:nvSpPr>
            <p:cNvPr id="41" name="직사각형 40"/>
            <p:cNvSpPr/>
            <p:nvPr/>
          </p:nvSpPr>
          <p:spPr>
            <a:xfrm>
              <a:off x="2091741" y="2063633"/>
              <a:ext cx="540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8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X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840839" y="2063633"/>
              <a:ext cx="93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</a:t>
              </a:r>
              <a:r>
                <a:rPr lang="en-US" altLang="ko-KR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4488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4232443" y="9186927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관리자명 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80" name="직사각형 79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b="1" spc="-4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329633" y="2424931"/>
            <a:ext cx="740838" cy="194400"/>
            <a:chOff x="5610247" y="5373214"/>
            <a:chExt cx="740838" cy="194400"/>
          </a:xfrm>
        </p:grpSpPr>
        <p:sp>
          <p:nvSpPr>
            <p:cNvPr id="58" name="직사각형 57"/>
            <p:cNvSpPr/>
            <p:nvPr/>
          </p:nvSpPr>
          <p:spPr>
            <a:xfrm>
              <a:off x="5610247" y="5373214"/>
              <a:ext cx="571504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구분 전체</a:t>
              </a:r>
              <a:endParaRPr lang="ko-KR" alt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74873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828907" y="8758347"/>
            <a:ext cx="1685098" cy="223200"/>
            <a:chOff x="2091741" y="2063633"/>
            <a:chExt cx="1685098" cy="223200"/>
          </a:xfrm>
        </p:grpSpPr>
        <p:sp>
          <p:nvSpPr>
            <p:cNvPr id="48" name="직사각형 47"/>
            <p:cNvSpPr/>
            <p:nvPr/>
          </p:nvSpPr>
          <p:spPr>
            <a:xfrm>
              <a:off x="2091741" y="2063633"/>
              <a:ext cx="540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8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X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40839" y="2063633"/>
              <a:ext cx="93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</a:t>
              </a:r>
              <a:r>
                <a:rPr lang="en-US" altLang="ko-KR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274488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1977533" y="8691840"/>
            <a:ext cx="873999" cy="338554"/>
            <a:chOff x="1977533" y="8629660"/>
            <a:chExt cx="873999" cy="338554"/>
          </a:xfrm>
        </p:grpSpPr>
        <p:sp>
          <p:nvSpPr>
            <p:cNvPr id="52" name="직사각형 51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0856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3" name="그룹 4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6" name="직사각형 5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4" name="그룹 8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4983"/>
              </p:ext>
            </p:extLst>
          </p:nvPr>
        </p:nvGraphicFramePr>
        <p:xfrm>
          <a:off x="2639424" y="2726996"/>
          <a:ext cx="6561731" cy="583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011"/>
                <a:gridCol w="731490"/>
                <a:gridCol w="981075"/>
                <a:gridCol w="1352550"/>
                <a:gridCol w="1390650"/>
                <a:gridCol w="790575"/>
                <a:gridCol w="714380"/>
              </a:tblGrid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신지혜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reeseshin@cj.net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11.10.24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강동한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동남아시아</a:t>
                      </a:r>
                      <a:r>
                        <a:rPr lang="en-US" altLang="ko-KR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donkang@cj.net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10.11.11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민다현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중국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미국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diane@cj.net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방송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어일경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콘텐츠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전략국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일본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alexoe@cj.net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조창범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마케팅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bryanjo@cj.net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이현주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마케팅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lhj0524@cj.net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김현우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해외 영업전략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justinkim@cj.net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김희전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세일즈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heejeon@cj.net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정고은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세일즈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joung-gon@cj.net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마스터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유럽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1561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[</a:t>
                      </a: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영화</a:t>
                      </a:r>
                      <a:r>
                        <a:rPr lang="en-US" altLang="ko-KR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]</a:t>
                      </a:r>
                      <a:endParaRPr lang="ko-KR" altLang="en-US" sz="900" b="1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관리자명</a:t>
                      </a:r>
                      <a:endParaRPr lang="ko-KR" altLang="en-US" sz="900" b="0" u="sng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업무 부서명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아시아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abcdefg@cj.net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yy.mm.dd</a:t>
                      </a:r>
                      <a:endParaRPr lang="ko-KR" altLang="en-US" sz="800" b="0" u="none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관리자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66276"/>
              </p:ext>
            </p:extLst>
          </p:nvPr>
        </p:nvGraphicFramePr>
        <p:xfrm>
          <a:off x="2085707" y="2717164"/>
          <a:ext cx="476518" cy="584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2"/>
                <a:gridCol w="335806"/>
              </a:tblGrid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2053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직선 연결선 19"/>
          <p:cNvCxnSpPr/>
          <p:nvPr/>
        </p:nvCxnSpPr>
        <p:spPr>
          <a:xfrm>
            <a:off x="2086935" y="8605431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92563" y="9186927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2097320" y="1713484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마스터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123,456)</a:t>
            </a:r>
            <a:r>
              <a:rPr lang="ko-KR" altLang="en-US" sz="900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ㅣ</a:t>
            </a:r>
            <a:r>
              <a:rPr lang="ko-KR" altLang="en-US" sz="900" spc="-20" dirty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 관리자 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 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25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30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04969"/>
              </p:ext>
            </p:extLst>
          </p:nvPr>
        </p:nvGraphicFramePr>
        <p:xfrm>
          <a:off x="2104757" y="2394834"/>
          <a:ext cx="7239600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718"/>
                <a:gridCol w="552450"/>
                <a:gridCol w="750590"/>
                <a:gridCol w="1002010"/>
                <a:gridCol w="1304925"/>
                <a:gridCol w="1428750"/>
                <a:gridCol w="771525"/>
                <a:gridCol w="876632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구분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관리자명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업무 부서명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담당지역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아이디 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등록일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권한</a:t>
                      </a:r>
                      <a:endParaRPr lang="en-US" altLang="ko-KR" sz="1000" b="1" dirty="0" smtClean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9" name="그룹 74"/>
          <p:cNvGrpSpPr/>
          <p:nvPr/>
        </p:nvGrpSpPr>
        <p:grpSpPr>
          <a:xfrm>
            <a:off x="2091741" y="2063633"/>
            <a:ext cx="1685098" cy="223200"/>
            <a:chOff x="2091741" y="2063633"/>
            <a:chExt cx="1685098" cy="223200"/>
          </a:xfrm>
        </p:grpSpPr>
        <p:sp>
          <p:nvSpPr>
            <p:cNvPr id="41" name="직사각형 40"/>
            <p:cNvSpPr/>
            <p:nvPr/>
          </p:nvSpPr>
          <p:spPr>
            <a:xfrm>
              <a:off x="2091741" y="2063633"/>
              <a:ext cx="540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8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X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840839" y="2063633"/>
              <a:ext cx="93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</a:t>
              </a:r>
              <a:r>
                <a:rPr lang="en-US" altLang="ko-KR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74488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/>
          <p:cNvSpPr/>
          <p:nvPr/>
        </p:nvSpPr>
        <p:spPr>
          <a:xfrm>
            <a:off x="4232443" y="9186927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402917" y="1304905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관리자명 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878818" y="1304905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19" name="그룹 56"/>
          <p:cNvGrpSpPr/>
          <p:nvPr/>
        </p:nvGrpSpPr>
        <p:grpSpPr>
          <a:xfrm>
            <a:off x="8329633" y="2424931"/>
            <a:ext cx="740838" cy="194400"/>
            <a:chOff x="5610247" y="5373214"/>
            <a:chExt cx="740838" cy="194400"/>
          </a:xfrm>
        </p:grpSpPr>
        <p:sp>
          <p:nvSpPr>
            <p:cNvPr id="58" name="직사각형 57"/>
            <p:cNvSpPr/>
            <p:nvPr/>
          </p:nvSpPr>
          <p:spPr>
            <a:xfrm>
              <a:off x="5610247" y="5373214"/>
              <a:ext cx="571504" cy="19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4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구분 전체</a:t>
              </a:r>
              <a:endParaRPr lang="ko-KR" alt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74873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840839" y="2304356"/>
            <a:ext cx="3714151" cy="3110594"/>
            <a:chOff x="2794008" y="2772061"/>
            <a:chExt cx="3714151" cy="3110594"/>
          </a:xfrm>
        </p:grpSpPr>
        <p:grpSp>
          <p:nvGrpSpPr>
            <p:cNvPr id="55" name="그룹 21"/>
            <p:cNvGrpSpPr/>
            <p:nvPr/>
          </p:nvGrpSpPr>
          <p:grpSpPr>
            <a:xfrm>
              <a:off x="2794008" y="2772061"/>
              <a:ext cx="3714151" cy="3110594"/>
              <a:chOff x="7525349" y="9333353"/>
              <a:chExt cx="3714151" cy="3110594"/>
            </a:xfrm>
          </p:grpSpPr>
          <p:grpSp>
            <p:nvGrpSpPr>
              <p:cNvPr id="60" name="그룹 129"/>
              <p:cNvGrpSpPr/>
              <p:nvPr/>
            </p:nvGrpSpPr>
            <p:grpSpPr>
              <a:xfrm>
                <a:off x="7525349" y="9333353"/>
                <a:ext cx="3714151" cy="3110594"/>
                <a:chOff x="2434546" y="10211221"/>
                <a:chExt cx="5188247" cy="3110594"/>
              </a:xfrm>
            </p:grpSpPr>
            <p:sp>
              <p:nvSpPr>
                <p:cNvPr id="100" name="직사각형 99"/>
                <p:cNvSpPr/>
                <p:nvPr/>
              </p:nvSpPr>
              <p:spPr>
                <a:xfrm>
                  <a:off x="2434547" y="10217502"/>
                  <a:ext cx="5188246" cy="3104313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algn="ctr" defTabSz="1245052"/>
                  <a:endParaRPr lang="ko-KR" altLang="en-US" sz="1000" spc="-20" dirty="0">
                    <a:solidFill>
                      <a:schemeClr val="bg1">
                        <a:lumMod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2434546" y="10211221"/>
                  <a:ext cx="5169930" cy="252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0" bIns="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관리자 등록</a:t>
                  </a:r>
                  <a:endParaRPr lang="ko-KR" altLang="en-US" sz="900" b="1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61" name="그룹 130"/>
              <p:cNvGrpSpPr/>
              <p:nvPr/>
            </p:nvGrpSpPr>
            <p:grpSpPr>
              <a:xfrm>
                <a:off x="10947466" y="9397145"/>
                <a:ext cx="141841" cy="141841"/>
                <a:chOff x="6524294" y="1189005"/>
                <a:chExt cx="360000" cy="360000"/>
              </a:xfrm>
            </p:grpSpPr>
            <p:cxnSp>
              <p:nvCxnSpPr>
                <p:cNvPr id="98" name="직선 연결선 97"/>
                <p:cNvCxnSpPr/>
                <p:nvPr/>
              </p:nvCxnSpPr>
              <p:spPr>
                <a:xfrm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/>
                <p:cNvCxnSpPr/>
                <p:nvPr/>
              </p:nvCxnSpPr>
              <p:spPr>
                <a:xfrm flipH="1"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그룹 2"/>
              <p:cNvGrpSpPr/>
              <p:nvPr/>
            </p:nvGrpSpPr>
            <p:grpSpPr>
              <a:xfrm>
                <a:off x="7692231" y="11927126"/>
                <a:ext cx="3384000" cy="373757"/>
                <a:chOff x="7473370" y="10747462"/>
                <a:chExt cx="3384000" cy="373757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9196895" y="10854819"/>
                  <a:ext cx="684000" cy="266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000">
                      <a:schemeClr val="bg1">
                        <a:lumMod val="97000"/>
                      </a:schemeClr>
                    </a:gs>
                    <a:gs pos="80000">
                      <a:schemeClr val="bg1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911" tIns="27911" rIns="27911" bIns="27911" rtlCol="0" anchor="ctr"/>
                <a:lstStyle/>
                <a:p>
                  <a:pPr algn="ctr" defTabSz="1543050"/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확인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8472995" y="10854819"/>
                  <a:ext cx="684000" cy="266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000">
                      <a:schemeClr val="bg1">
                        <a:lumMod val="97000"/>
                      </a:schemeClr>
                    </a:gs>
                    <a:gs pos="80000">
                      <a:schemeClr val="bg1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911" tIns="27911" rIns="27911" bIns="27911" rtlCol="0" anchor="ctr"/>
                <a:lstStyle/>
                <a:p>
                  <a:pPr algn="ctr" defTabSz="1543050"/>
                  <a:r>
                    <a:rPr lang="ko-KR" altLang="en-US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취소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cxnSp>
              <p:nvCxnSpPr>
                <p:cNvPr id="97" name="직선 연결선 96"/>
                <p:cNvCxnSpPr/>
                <p:nvPr/>
              </p:nvCxnSpPr>
              <p:spPr>
                <a:xfrm>
                  <a:off x="7473370" y="10747462"/>
                  <a:ext cx="33840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17"/>
              <p:cNvGrpSpPr/>
              <p:nvPr/>
            </p:nvGrpSpPr>
            <p:grpSpPr>
              <a:xfrm>
                <a:off x="7679037" y="9800276"/>
                <a:ext cx="3338262" cy="216000"/>
                <a:chOff x="7679037" y="9800276"/>
                <a:chExt cx="3338262" cy="216000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8666750" y="98002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dirty="0" smtClean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 선택해주세요</a:t>
                  </a: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7679037" y="98002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구분 선택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67" name="그룹 16"/>
              <p:cNvGrpSpPr/>
              <p:nvPr/>
            </p:nvGrpSpPr>
            <p:grpSpPr>
              <a:xfrm>
                <a:off x="7679037" y="10092376"/>
                <a:ext cx="3338262" cy="216000"/>
                <a:chOff x="7679037" y="10092376"/>
                <a:chExt cx="3338262" cy="216000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8666750" y="100923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 </a:t>
                  </a:r>
                  <a:r>
                    <a: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관리자 이름</a:t>
                  </a: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7679037" y="100923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/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관리자명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68" name="그룹 15"/>
              <p:cNvGrpSpPr/>
              <p:nvPr/>
            </p:nvGrpSpPr>
            <p:grpSpPr>
              <a:xfrm>
                <a:off x="7679037" y="10384476"/>
                <a:ext cx="3338262" cy="216000"/>
                <a:chOff x="7679037" y="10384476"/>
                <a:chExt cx="3338262" cy="216000"/>
              </a:xfrm>
            </p:grpSpPr>
            <p:sp>
              <p:nvSpPr>
                <p:cNvPr id="78" name="직사각형 77"/>
                <p:cNvSpPr/>
                <p:nvPr/>
              </p:nvSpPr>
              <p:spPr>
                <a:xfrm>
                  <a:off x="8666750" y="103844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7679037" y="103844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업무 부서명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69" name="그룹 3"/>
              <p:cNvGrpSpPr/>
              <p:nvPr/>
            </p:nvGrpSpPr>
            <p:grpSpPr>
              <a:xfrm>
                <a:off x="7679037" y="10676576"/>
                <a:ext cx="3338262" cy="216000"/>
                <a:chOff x="7679037" y="10651176"/>
                <a:chExt cx="3338262" cy="216000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8666750" y="106511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 </a:t>
                  </a:r>
                  <a:r>
                    <a: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선택해주세요</a:t>
                  </a: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7679037" y="106511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담당지역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70" name="그룹 140"/>
              <p:cNvGrpSpPr/>
              <p:nvPr/>
            </p:nvGrpSpPr>
            <p:grpSpPr>
              <a:xfrm>
                <a:off x="7679037" y="10994076"/>
                <a:ext cx="3338262" cy="821642"/>
                <a:chOff x="7679037" y="10651176"/>
                <a:chExt cx="3338262" cy="821642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66750" y="106511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dirty="0" err="1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이메일</a:t>
                  </a:r>
                  <a:r>
                    <a: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 주소로 등록</a:t>
                  </a: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7679037" y="106511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아이디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>
                  <a:off x="8666750" y="10948060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7679037" y="10948060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비밀번호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666750" y="11256818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7679037" y="11256818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비밀번호 확인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</p:grpSp>
        <p:sp>
          <p:nvSpPr>
            <p:cNvPr id="56" name="직사각형 55"/>
            <p:cNvSpPr/>
            <p:nvPr/>
          </p:nvSpPr>
          <p:spPr>
            <a:xfrm>
              <a:off x="6090767" y="3238500"/>
              <a:ext cx="196229" cy="21648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090767" y="4114800"/>
              <a:ext cx="196229" cy="21648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103" name="그룹 21"/>
          <p:cNvGrpSpPr/>
          <p:nvPr/>
        </p:nvGrpSpPr>
        <p:grpSpPr>
          <a:xfrm>
            <a:off x="1828775" y="9629792"/>
            <a:ext cx="3714151" cy="2609564"/>
            <a:chOff x="7525349" y="9333353"/>
            <a:chExt cx="3714151" cy="2609564"/>
          </a:xfrm>
        </p:grpSpPr>
        <p:grpSp>
          <p:nvGrpSpPr>
            <p:cNvPr id="106" name="그룹 129"/>
            <p:cNvGrpSpPr/>
            <p:nvPr/>
          </p:nvGrpSpPr>
          <p:grpSpPr>
            <a:xfrm>
              <a:off x="7525349" y="9333353"/>
              <a:ext cx="3714151" cy="2609564"/>
              <a:chOff x="2434546" y="10211221"/>
              <a:chExt cx="5188247" cy="2609564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2434547" y="10217502"/>
                <a:ext cx="5188246" cy="26032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434546" y="10211221"/>
                <a:ext cx="5169930" cy="252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0" bIns="0" rtlCol="0" anchor="ctr"/>
              <a:lstStyle/>
              <a:p>
                <a:pPr defTabSz="1245052">
                  <a:defRPr/>
                </a:pPr>
                <a:r>
                  <a:rPr lang="ko-KR" altLang="en-US" sz="900" b="1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관리자 정보</a:t>
                </a:r>
                <a:endParaRPr lang="ko-KR" altLang="en-US" sz="900" b="1" spc="-2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07" name="그룹 130"/>
            <p:cNvGrpSpPr/>
            <p:nvPr/>
          </p:nvGrpSpPr>
          <p:grpSpPr>
            <a:xfrm>
              <a:off x="10947466" y="9397145"/>
              <a:ext cx="141841" cy="141841"/>
              <a:chOff x="6524294" y="1189005"/>
              <a:chExt cx="360000" cy="360000"/>
            </a:xfrm>
          </p:grpSpPr>
          <p:cxnSp>
            <p:nvCxnSpPr>
              <p:cNvPr id="127" name="직선 연결선 126"/>
              <p:cNvCxnSpPr/>
              <p:nvPr/>
            </p:nvCxnSpPr>
            <p:spPr>
              <a:xfrm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flipH="1">
                <a:off x="6524294" y="1189005"/>
                <a:ext cx="360000" cy="360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그룹 2"/>
            <p:cNvGrpSpPr/>
            <p:nvPr/>
          </p:nvGrpSpPr>
          <p:grpSpPr>
            <a:xfrm>
              <a:off x="7692231" y="11381159"/>
              <a:ext cx="3384000" cy="373757"/>
              <a:chOff x="7473370" y="10201495"/>
              <a:chExt cx="3384000" cy="373757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8837066" y="10308852"/>
                <a:ext cx="684000" cy="2664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수정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>
                <a:off x="7473370" y="10201495"/>
                <a:ext cx="3384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7"/>
            <p:cNvGrpSpPr/>
            <p:nvPr/>
          </p:nvGrpSpPr>
          <p:grpSpPr>
            <a:xfrm>
              <a:off x="7679037" y="9800276"/>
              <a:ext cx="3338262" cy="216000"/>
              <a:chOff x="7679037" y="9800276"/>
              <a:chExt cx="3338262" cy="216000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8666750" y="9800276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 마스터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7679037" y="9800276"/>
                <a:ext cx="828000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구분 선택</a:t>
                </a:r>
                <a:endPara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10" name="그룹 16"/>
            <p:cNvGrpSpPr/>
            <p:nvPr/>
          </p:nvGrpSpPr>
          <p:grpSpPr>
            <a:xfrm>
              <a:off x="7679037" y="10092376"/>
              <a:ext cx="3338262" cy="216000"/>
              <a:chOff x="7679037" y="10092376"/>
              <a:chExt cx="3338262" cy="216000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8666750" y="10092376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가나다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679037" y="10092376"/>
                <a:ext cx="828000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관리자명</a:t>
                </a:r>
                <a:endPara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11" name="그룹 15"/>
            <p:cNvGrpSpPr/>
            <p:nvPr/>
          </p:nvGrpSpPr>
          <p:grpSpPr>
            <a:xfrm>
              <a:off x="7679037" y="10384476"/>
              <a:ext cx="3338262" cy="216000"/>
              <a:chOff x="7679037" y="10384476"/>
              <a:chExt cx="3338262" cy="216000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8666750" y="10384476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가나다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7679037" y="10384476"/>
                <a:ext cx="828000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업무 부서명</a:t>
                </a:r>
                <a:endPara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12" name="그룹 3"/>
            <p:cNvGrpSpPr/>
            <p:nvPr/>
          </p:nvGrpSpPr>
          <p:grpSpPr>
            <a:xfrm>
              <a:off x="7679037" y="10676576"/>
              <a:ext cx="3338262" cy="216000"/>
              <a:chOff x="7679037" y="10651176"/>
              <a:chExt cx="3338262" cy="21600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8666750" y="10651176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유럽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7679037" y="10651176"/>
                <a:ext cx="828000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담당지역</a:t>
                </a:r>
                <a:endPara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13" name="그룹 140"/>
            <p:cNvGrpSpPr/>
            <p:nvPr/>
          </p:nvGrpSpPr>
          <p:grpSpPr>
            <a:xfrm>
              <a:off x="7679037" y="10994076"/>
              <a:ext cx="3338262" cy="216000"/>
              <a:chOff x="7679037" y="10651176"/>
              <a:chExt cx="3338262" cy="216000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8666750" y="10651176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en-US" altLang="ko-KR" sz="900" spc="-2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abcdefg@abc.com</a:t>
                </a: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679037" y="10651176"/>
                <a:ext cx="828000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b="1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아이디</a:t>
                </a:r>
                <a:endPara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5664505" y="9629792"/>
            <a:ext cx="3714151" cy="3214710"/>
            <a:chOff x="2794008" y="2772061"/>
            <a:chExt cx="3714151" cy="3214710"/>
          </a:xfrm>
        </p:grpSpPr>
        <p:grpSp>
          <p:nvGrpSpPr>
            <p:cNvPr id="132" name="그룹 21"/>
            <p:cNvGrpSpPr/>
            <p:nvPr/>
          </p:nvGrpSpPr>
          <p:grpSpPr>
            <a:xfrm>
              <a:off x="2794008" y="2772061"/>
              <a:ext cx="3714151" cy="3214710"/>
              <a:chOff x="7525349" y="9333353"/>
              <a:chExt cx="3714151" cy="3214710"/>
            </a:xfrm>
          </p:grpSpPr>
          <p:grpSp>
            <p:nvGrpSpPr>
              <p:cNvPr id="135" name="그룹 129"/>
              <p:cNvGrpSpPr/>
              <p:nvPr/>
            </p:nvGrpSpPr>
            <p:grpSpPr>
              <a:xfrm>
                <a:off x="7525349" y="9333353"/>
                <a:ext cx="3714151" cy="3214710"/>
                <a:chOff x="2434546" y="10211221"/>
                <a:chExt cx="5188247" cy="3214710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2434547" y="10217502"/>
                  <a:ext cx="5188246" cy="320842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algn="ctr" defTabSz="1245052"/>
                  <a:endParaRPr lang="ko-KR" altLang="en-US" sz="1000" spc="-20" dirty="0">
                    <a:solidFill>
                      <a:schemeClr val="bg1">
                        <a:lumMod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2434546" y="10211221"/>
                  <a:ext cx="5169930" cy="252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0" bIns="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관리자 정보 수정</a:t>
                  </a:r>
                  <a:endParaRPr lang="ko-KR" altLang="en-US" sz="900" b="1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36" name="그룹 130"/>
              <p:cNvGrpSpPr/>
              <p:nvPr/>
            </p:nvGrpSpPr>
            <p:grpSpPr>
              <a:xfrm>
                <a:off x="10947466" y="9397145"/>
                <a:ext cx="141841" cy="141841"/>
                <a:chOff x="6524294" y="1189005"/>
                <a:chExt cx="360000" cy="360000"/>
              </a:xfrm>
            </p:grpSpPr>
            <p:cxnSp>
              <p:nvCxnSpPr>
                <p:cNvPr id="155" name="직선 연결선 154"/>
                <p:cNvCxnSpPr/>
                <p:nvPr/>
              </p:nvCxnSpPr>
              <p:spPr>
                <a:xfrm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/>
                <p:cNvCxnSpPr/>
                <p:nvPr/>
              </p:nvCxnSpPr>
              <p:spPr>
                <a:xfrm flipH="1"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그룹 2"/>
              <p:cNvGrpSpPr/>
              <p:nvPr/>
            </p:nvGrpSpPr>
            <p:grpSpPr>
              <a:xfrm>
                <a:off x="7692231" y="11959992"/>
                <a:ext cx="3384000" cy="373757"/>
                <a:chOff x="7473370" y="10780328"/>
                <a:chExt cx="3384000" cy="373757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8837066" y="10887685"/>
                  <a:ext cx="684000" cy="266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000">
                      <a:schemeClr val="bg1">
                        <a:lumMod val="97000"/>
                      </a:schemeClr>
                    </a:gs>
                    <a:gs pos="80000">
                      <a:schemeClr val="bg1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911" tIns="27911" rIns="27911" bIns="27911" rtlCol="0" anchor="ctr"/>
                <a:lstStyle/>
                <a:p>
                  <a:pPr algn="ctr" defTabSz="1543050"/>
                  <a:r>
                    <a:rPr lang="ko-KR" altLang="en-US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확인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cxnSp>
              <p:nvCxnSpPr>
                <p:cNvPr id="154" name="직선 연결선 153"/>
                <p:cNvCxnSpPr/>
                <p:nvPr/>
              </p:nvCxnSpPr>
              <p:spPr>
                <a:xfrm>
                  <a:off x="7473370" y="10780328"/>
                  <a:ext cx="3384000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그룹 17"/>
              <p:cNvGrpSpPr/>
              <p:nvPr/>
            </p:nvGrpSpPr>
            <p:grpSpPr>
              <a:xfrm>
                <a:off x="7679037" y="9800276"/>
                <a:ext cx="3338262" cy="216000"/>
                <a:chOff x="7679037" y="9800276"/>
                <a:chExt cx="3338262" cy="216000"/>
              </a:xfrm>
            </p:grpSpPr>
            <p:sp>
              <p:nvSpPr>
                <p:cNvPr id="151" name="직사각형 150"/>
                <p:cNvSpPr/>
                <p:nvPr/>
              </p:nvSpPr>
              <p:spPr>
                <a:xfrm>
                  <a:off x="8666750" y="98002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 선택해주세요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679037" y="98002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구분 선택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39" name="그룹 16"/>
              <p:cNvGrpSpPr/>
              <p:nvPr/>
            </p:nvGrpSpPr>
            <p:grpSpPr>
              <a:xfrm>
                <a:off x="7679037" y="10092376"/>
                <a:ext cx="3338262" cy="216000"/>
                <a:chOff x="7679037" y="10092376"/>
                <a:chExt cx="3338262" cy="216000"/>
              </a:xfrm>
            </p:grpSpPr>
            <p:sp>
              <p:nvSpPr>
                <p:cNvPr id="149" name="직사각형 148"/>
                <p:cNvSpPr/>
                <p:nvPr/>
              </p:nvSpPr>
              <p:spPr>
                <a:xfrm>
                  <a:off x="8666750" y="100923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가나다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679037" y="100923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/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관리자명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40" name="그룹 15"/>
              <p:cNvGrpSpPr/>
              <p:nvPr/>
            </p:nvGrpSpPr>
            <p:grpSpPr>
              <a:xfrm>
                <a:off x="7679037" y="10384476"/>
                <a:ext cx="3338262" cy="216000"/>
                <a:chOff x="7679037" y="10384476"/>
                <a:chExt cx="3338262" cy="216000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8666750" y="103844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가나다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79037" y="103844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업무 부서명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41" name="그룹 3"/>
              <p:cNvGrpSpPr/>
              <p:nvPr/>
            </p:nvGrpSpPr>
            <p:grpSpPr>
              <a:xfrm>
                <a:off x="7679037" y="10676576"/>
                <a:ext cx="3338262" cy="216000"/>
                <a:chOff x="7679037" y="10651176"/>
                <a:chExt cx="3338262" cy="216000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8666750" y="106511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유럽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679037" y="106511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담당지역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42" name="그룹 140"/>
              <p:cNvGrpSpPr/>
              <p:nvPr/>
            </p:nvGrpSpPr>
            <p:grpSpPr>
              <a:xfrm>
                <a:off x="7679037" y="10994076"/>
                <a:ext cx="3338262" cy="809765"/>
                <a:chOff x="7679037" y="10651176"/>
                <a:chExt cx="3338262" cy="809765"/>
              </a:xfrm>
            </p:grpSpPr>
            <p:sp>
              <p:nvSpPr>
                <p:cNvPr id="143" name="직사각형 142"/>
                <p:cNvSpPr/>
                <p:nvPr/>
              </p:nvSpPr>
              <p:spPr>
                <a:xfrm>
                  <a:off x="8666750" y="10651176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en-US" altLang="ko-KR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abcdefg@abc.com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679037" y="10651176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아이디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666750" y="10948058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en-US" altLang="ko-KR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********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7679037" y="10948058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비밀번호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666750" y="11244941"/>
                  <a:ext cx="2350549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en-US" altLang="ko-KR" sz="900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********</a:t>
                  </a:r>
                  <a:endPara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7679037" y="1124494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비밀번호 확인</a:t>
                  </a:r>
                  <a:endParaRPr lang="ko-KR" altLang="en-US" sz="900" b="1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</p:grpSp>
        <p:sp>
          <p:nvSpPr>
            <p:cNvPr id="133" name="직사각형 132"/>
            <p:cNvSpPr/>
            <p:nvPr/>
          </p:nvSpPr>
          <p:spPr>
            <a:xfrm>
              <a:off x="6090767" y="3238500"/>
              <a:ext cx="196229" cy="21648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090767" y="4114800"/>
              <a:ext cx="196229" cy="21648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2828907" y="8758347"/>
            <a:ext cx="1685098" cy="223200"/>
            <a:chOff x="2091741" y="2063633"/>
            <a:chExt cx="1685098" cy="223200"/>
          </a:xfrm>
        </p:grpSpPr>
        <p:sp>
          <p:nvSpPr>
            <p:cNvPr id="168" name="직사각형 167"/>
            <p:cNvSpPr/>
            <p:nvPr/>
          </p:nvSpPr>
          <p:spPr>
            <a:xfrm>
              <a:off x="2091741" y="2063633"/>
              <a:ext cx="540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8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X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삭제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840839" y="2063633"/>
              <a:ext cx="936000" cy="2232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en-US" altLang="ko-KR" sz="105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+</a:t>
              </a:r>
              <a:r>
                <a:rPr lang="en-US" altLang="ko-KR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900" b="1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</a:t>
              </a:r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70" name="직선 연결선 169"/>
            <p:cNvCxnSpPr/>
            <p:nvPr/>
          </p:nvCxnSpPr>
          <p:spPr>
            <a:xfrm>
              <a:off x="2744885" y="2063633"/>
              <a:ext cx="0" cy="2225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/>
          <p:cNvGrpSpPr/>
          <p:nvPr/>
        </p:nvGrpSpPr>
        <p:grpSpPr>
          <a:xfrm>
            <a:off x="1977533" y="8691840"/>
            <a:ext cx="873999" cy="338554"/>
            <a:chOff x="1977533" y="8629660"/>
            <a:chExt cx="873999" cy="338554"/>
          </a:xfrm>
        </p:grpSpPr>
        <p:sp>
          <p:nvSpPr>
            <p:cNvPr id="172" name="직사각형 171"/>
            <p:cNvSpPr/>
            <p:nvPr/>
          </p:nvSpPr>
          <p:spPr>
            <a:xfrm>
              <a:off x="1977533" y="8629660"/>
              <a:ext cx="37702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□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185965" y="8691573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itchFamily="34" charset="0"/>
                  <a:cs typeface="Tahoma" pitchFamily="34" charset="0"/>
                </a:rPr>
                <a:t>전체선택</a:t>
              </a:r>
              <a:endParaRPr lang="ko-KR" altLang="en-US" sz="1000"/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175" name="직사각형 174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b="1" spc="-4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77" name="직선 연결선 176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직사각형 178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직사각형 180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82" name="직선 연결선 181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직사각형 182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84" name="직선 연결선 183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6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9937179" y="13897644"/>
            <a:ext cx="854858" cy="339346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defPPr>
              <a:defRPr lang="ko-KR"/>
            </a:defPPr>
            <a:lvl1pPr marL="0" algn="r" defTabSz="1481328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E1987-AF1F-4645-B8E7-7C14480493D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2" name="그룹 123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125" name="직사각형 124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3" name="그룹 127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30" name="직선 연결선 129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13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135" name="직선 연결선 13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smtClean="0">
                  <a:latin typeface="돋움" pitchFamily="50" charset="-127"/>
                  <a:ea typeface="돋움" pitchFamily="50" charset="-127"/>
                </a:rPr>
                <a:t>방송 메인화면 팝업 관리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37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5" name="그룹 78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80" name="직사각형 79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b="1" spc="-4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65309"/>
              </p:ext>
            </p:extLst>
          </p:nvPr>
        </p:nvGraphicFramePr>
        <p:xfrm>
          <a:off x="2135911" y="2334477"/>
          <a:ext cx="33580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2658930" y="2344309"/>
          <a:ext cx="195117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17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2086935" y="8006720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92563" y="8312001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2097320" y="1668267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900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33059"/>
              </p:ext>
            </p:extLst>
          </p:nvPr>
        </p:nvGraphicFramePr>
        <p:xfrm>
          <a:off x="2104757" y="2012147"/>
          <a:ext cx="7225008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274"/>
                <a:gridCol w="1928826"/>
                <a:gridCol w="1143008"/>
                <a:gridCol w="1000132"/>
                <a:gridCol w="2571768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제목 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작성자 </a:t>
                      </a:r>
                      <a:r>
                        <a:rPr lang="en-US" altLang="ko-KR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작성일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232443" y="8312001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402917" y="1271546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제목</a:t>
            </a:r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878818" y="1271546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6487565" y="1271546"/>
            <a:ext cx="864000" cy="194400"/>
            <a:chOff x="5375297" y="5373214"/>
            <a:chExt cx="864000" cy="194400"/>
          </a:xfrm>
        </p:grpSpPr>
        <p:sp>
          <p:nvSpPr>
            <p:cNvPr id="42" name="직사각형 41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제목</a:t>
              </a:r>
              <a:endParaRPr lang="ko-KR" alt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5829303" y="2344309"/>
          <a:ext cx="118919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9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4614857" y="2344309"/>
          <a:ext cx="118919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9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8551793" y="1695815"/>
            <a:ext cx="756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 작성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6775756" y="2344309"/>
          <a:ext cx="2268257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257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9020216" y="29690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020216" y="2395504"/>
            <a:ext cx="309549" cy="18846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ON</a:t>
            </a:r>
            <a:endParaRPr lang="ko-KR" altLang="en-US" sz="1000" spc="-2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020216" y="32262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020216" y="35024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020216" y="37596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020216" y="40644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020216" y="43215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9020216" y="45978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020216" y="48549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020216" y="51978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020216" y="54550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020216" y="57312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020216" y="59884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9020216" y="62932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9020216" y="65504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9020216" y="68266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9020216" y="70838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020216" y="73791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9020216" y="76362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9020216" y="2681254"/>
            <a:ext cx="309549" cy="18846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ON</a:t>
            </a:r>
            <a:endParaRPr lang="ko-KR" altLang="en-US" sz="1000" spc="-2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114659" y="2771744"/>
            <a:ext cx="5124484" cy="2571768"/>
            <a:chOff x="2400279" y="9344040"/>
            <a:chExt cx="5124484" cy="2571768"/>
          </a:xfrm>
        </p:grpSpPr>
        <p:sp>
          <p:nvSpPr>
            <p:cNvPr id="72" name="직사각형 71"/>
            <p:cNvSpPr/>
            <p:nvPr/>
          </p:nvSpPr>
          <p:spPr>
            <a:xfrm>
              <a:off x="2400279" y="9350321"/>
              <a:ext cx="5072097" cy="2565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400279" y="9344040"/>
              <a:ext cx="5072098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 팝업</a:t>
              </a:r>
              <a:endParaRPr lang="ko-KR" altLang="en-US" sz="900" b="1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7186625" y="9407832"/>
              <a:ext cx="141841" cy="14184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H="1">
              <a:off x="7186625" y="9407832"/>
              <a:ext cx="141841" cy="14184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6696079" y="1150653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972179" y="1150653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2567161" y="11344304"/>
              <a:ext cx="48305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3541680" y="9810963"/>
              <a:ext cx="383067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553967" y="98109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제목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1680" y="10103063"/>
              <a:ext cx="3216317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553967" y="101030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541680" y="10395163"/>
              <a:ext cx="385925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553967" y="103951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Link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541680" y="10687263"/>
              <a:ext cx="43023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553967" y="106872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시작일시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553967" y="110047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종료일시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829435" y="10103644"/>
              <a:ext cx="541124" cy="214033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추가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4410070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103018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204951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3990967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917276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월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617370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4707723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5410192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966295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6659243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473501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7173595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6263948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6966417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825800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[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297419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]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541680" y="10992063"/>
              <a:ext cx="43023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4410070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103018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204951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3990967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917276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월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617370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4707723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5410192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5966295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6659243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473501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7173595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263948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6966417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5825800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[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7297419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]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257535" y="9064569"/>
            <a:ext cx="4000527" cy="43514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3257535" y="9058288"/>
            <a:ext cx="4000528" cy="252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pPr defTabSz="1245052">
              <a:defRPr/>
            </a:pPr>
            <a:r>
              <a:rPr lang="ko-KR" altLang="en-US" sz="900" b="1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메인화면 팝업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48" name="직선 연결선 147"/>
          <p:cNvCxnSpPr/>
          <p:nvPr/>
        </p:nvCxnSpPr>
        <p:spPr>
          <a:xfrm>
            <a:off x="6972311" y="9122080"/>
            <a:ext cx="141841" cy="14184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 flipH="1">
            <a:off x="6972311" y="9122080"/>
            <a:ext cx="141841" cy="14184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/>
          <p:cNvSpPr/>
          <p:nvPr/>
        </p:nvSpPr>
        <p:spPr>
          <a:xfrm>
            <a:off x="6481765" y="13078168"/>
            <a:ext cx="684000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b="1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닫기</a:t>
            </a:r>
            <a:endParaRPr lang="ko-KR" altLang="en-US" sz="900" b="1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328973" y="13058816"/>
            <a:ext cx="285752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3257535" y="9324975"/>
            <a:ext cx="4000527" cy="366240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2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이미지</a:t>
            </a:r>
            <a:endParaRPr lang="ko-KR" altLang="en-US" sz="2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3643300" y="13087391"/>
            <a:ext cx="14858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mtClean="0"/>
              <a:t>오늘 하루 열지않기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68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9937179" y="13897644"/>
            <a:ext cx="854858" cy="339346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defPPr>
              <a:defRPr lang="ko-KR"/>
            </a:defPPr>
            <a:lvl1pPr marL="0" algn="r" defTabSz="1481328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E1987-AF1F-4645-B8E7-7C14480493D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grpSp>
        <p:nvGrpSpPr>
          <p:cNvPr id="124" name="그룹 123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125" name="직사각형 124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30" name="직선 연결선 129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그룹 13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135" name="직선 연결선 13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200" b="1" dirty="0" err="1" smtClean="0"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 관리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37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31" y="1718767"/>
            <a:ext cx="7239600" cy="344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" name="직사각형 152"/>
          <p:cNvSpPr/>
          <p:nvPr/>
        </p:nvSpPr>
        <p:spPr>
          <a:xfrm>
            <a:off x="2087106" y="5247157"/>
            <a:ext cx="7247799" cy="7043911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100392"/>
              </p:ext>
            </p:extLst>
          </p:nvPr>
        </p:nvGraphicFramePr>
        <p:xfrm>
          <a:off x="2280931" y="6472375"/>
          <a:ext cx="240537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26"/>
                <a:gridCol w="2176244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아내가 거짓말을 했다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여고괴담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세번째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이야기 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여우괴담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맥주가 애인보다 좋은 일곱 가지 이유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31532"/>
              </p:ext>
            </p:extLst>
          </p:nvPr>
        </p:nvGraphicFramePr>
        <p:xfrm>
          <a:off x="4572000" y="6472375"/>
          <a:ext cx="75666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668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Horror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10263"/>
              </p:ext>
            </p:extLst>
          </p:nvPr>
        </p:nvGraphicFramePr>
        <p:xfrm>
          <a:off x="2234072" y="6140213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83"/>
                <a:gridCol w="2173763"/>
                <a:gridCol w="77907"/>
                <a:gridCol w="828674"/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영화  제목 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장르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표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981265"/>
              </p:ext>
            </p:extLst>
          </p:nvPr>
        </p:nvGraphicFramePr>
        <p:xfrm>
          <a:off x="5868539" y="6472375"/>
          <a:ext cx="311894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23"/>
                <a:gridCol w="346609"/>
                <a:gridCol w="2603211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아내가 거짓말을 했다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여고괴담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세번째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이야기 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여우괴담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맥주가 애인보다 좋은 일곱 가지 이유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가나다라마바사아자차카타파하가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..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가나다라마바사아자차카타파하가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..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가나다라마바사아자차카타파하가</a:t>
                      </a:r>
                      <a:r>
                        <a:rPr lang="en-US" altLang="ko-KR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..</a:t>
                      </a: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표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1056"/>
              </p:ext>
            </p:extLst>
          </p:nvPr>
        </p:nvGraphicFramePr>
        <p:xfrm>
          <a:off x="5834473" y="6140213"/>
          <a:ext cx="3358801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752"/>
                <a:gridCol w="2268810"/>
                <a:gridCol w="360040"/>
                <a:gridCol w="1921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영화 제목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9" name="직사각형 178"/>
          <p:cNvSpPr/>
          <p:nvPr/>
        </p:nvSpPr>
        <p:spPr>
          <a:xfrm>
            <a:off x="5426944" y="6418720"/>
            <a:ext cx="154800" cy="56166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018866" y="6418720"/>
            <a:ext cx="154800" cy="56166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233641" y="6140213"/>
            <a:ext cx="3357534" cy="592182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5834041" y="6140213"/>
            <a:ext cx="3348059" cy="592182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240195" y="5433130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1000" b="1" spc="-20" dirty="0" err="1" smtClean="0"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 리스트 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(123,333)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965266" y="5836620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넣기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7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▶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8562450" y="5836620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6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◀  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빼기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2240367" y="5857062"/>
            <a:ext cx="1871901" cy="194400"/>
            <a:chOff x="7402917" y="1304905"/>
            <a:chExt cx="1871901" cy="194400"/>
          </a:xfrm>
        </p:grpSpPr>
        <p:sp>
          <p:nvSpPr>
            <p:cNvPr id="189" name="직사각형 188"/>
            <p:cNvSpPr/>
            <p:nvPr/>
          </p:nvSpPr>
          <p:spPr>
            <a:xfrm>
              <a:off x="7402917" y="1304905"/>
              <a:ext cx="1433066" cy="19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r>
                <a:rPr lang="ko-KR" altLang="en-US" sz="1000" spc="-20" dirty="0" smtClean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878818" y="1304905"/>
              <a:ext cx="396000" cy="194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검색</a:t>
              </a:r>
            </a:p>
          </p:txBody>
        </p:sp>
      </p:grpSp>
      <p:pic>
        <p:nvPicPr>
          <p:cNvPr id="19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9" t="23900" r="26219" b="71069"/>
          <a:stretch/>
        </p:blipFill>
        <p:spPr bwMode="auto">
          <a:xfrm>
            <a:off x="5806405" y="5805376"/>
            <a:ext cx="1656184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" name="직사각형 210"/>
          <p:cNvSpPr/>
          <p:nvPr/>
        </p:nvSpPr>
        <p:spPr>
          <a:xfrm>
            <a:off x="8609765" y="12415874"/>
            <a:ext cx="720000" cy="28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b="1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적용하기</a:t>
            </a:r>
            <a:endParaRPr lang="ko-KR" altLang="en-US" sz="900" b="1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37379" y="5433130"/>
            <a:ext cx="1634998" cy="339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543050"/>
            <a:r>
              <a:rPr lang="ko-KR" altLang="en-US" sz="1000" b="1" spc="-20" dirty="0" err="1" smtClean="0">
                <a:latin typeface="돋움" pitchFamily="50" charset="-127"/>
                <a:ea typeface="돋움" pitchFamily="50" charset="-127"/>
              </a:rPr>
              <a:t>메인화면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 노출 </a:t>
            </a:r>
            <a:r>
              <a:rPr lang="ko-KR" altLang="en-US" sz="1000" b="1" spc="-20" err="1" smtClean="0"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en-US" altLang="ko-KR" sz="1000" b="1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(10)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32841" y="5433130"/>
            <a:ext cx="1634998" cy="33901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543050"/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메인화면 플레이 영상  </a:t>
            </a:r>
            <a:r>
              <a:rPr lang="en-US" altLang="ko-KR" sz="1000" b="1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56" name="직사각형 55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5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9937179" y="13897644"/>
            <a:ext cx="854858" cy="339346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defPPr>
              <a:defRPr lang="ko-KR"/>
            </a:defPPr>
            <a:lvl1pPr marL="0" algn="r" defTabSz="1481328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E1987-AF1F-4645-B8E7-7C14480493D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grpSp>
        <p:nvGrpSpPr>
          <p:cNvPr id="2" name="그룹 123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125" name="직사각형 124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3" name="그룹 127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30" name="직선 연결선 129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13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135" name="직선 연결선 13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200" b="1" dirty="0" err="1" smtClean="0"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 관리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37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2087106" y="5247157"/>
            <a:ext cx="7247799" cy="7043911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100392"/>
              </p:ext>
            </p:extLst>
          </p:nvPr>
        </p:nvGraphicFramePr>
        <p:xfrm>
          <a:off x="2280931" y="6472375"/>
          <a:ext cx="240537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26"/>
                <a:gridCol w="2176244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아내가 거짓말을 했다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여고괴담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세번째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이야기 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여우괴담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맥주가 애인보다 좋은 일곱 가지 이유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가나다라마바사아자차카타파하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31532"/>
              </p:ext>
            </p:extLst>
          </p:nvPr>
        </p:nvGraphicFramePr>
        <p:xfrm>
          <a:off x="4572000" y="6472375"/>
          <a:ext cx="756668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668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Horror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Adventure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Action,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Dra</a:t>
                      </a: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Oriental West..</a:t>
                      </a:r>
                      <a:endParaRPr lang="ko-KR" altLang="en-US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10263"/>
              </p:ext>
            </p:extLst>
          </p:nvPr>
        </p:nvGraphicFramePr>
        <p:xfrm>
          <a:off x="2234072" y="6140213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83"/>
                <a:gridCol w="2173763"/>
                <a:gridCol w="77907"/>
                <a:gridCol w="828674"/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영화  제목 </a:t>
                      </a:r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장르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표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981265"/>
              </p:ext>
            </p:extLst>
          </p:nvPr>
        </p:nvGraphicFramePr>
        <p:xfrm>
          <a:off x="5868539" y="6472375"/>
          <a:ext cx="311894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16"/>
                <a:gridCol w="357190"/>
                <a:gridCol w="2515237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좋은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나쁜 놈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이상한 놈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아내가 거짓말을 했다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여고괴담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세번째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이야기 </a:t>
                      </a:r>
                      <a:r>
                        <a:rPr lang="en-US" altLang="ko-KR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여우괴담</a:t>
                      </a:r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543050" rtl="0" eaLnBrk="1" latinLnBrk="1" hangingPunct="1"/>
                      <a:endParaRPr lang="ko-KR" altLang="en-US" sz="900" b="0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u="none" kern="1200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표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1056"/>
              </p:ext>
            </p:extLst>
          </p:nvPr>
        </p:nvGraphicFramePr>
        <p:xfrm>
          <a:off x="5834473" y="6140213"/>
          <a:ext cx="3358801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752"/>
                <a:gridCol w="2268810"/>
                <a:gridCol w="360040"/>
                <a:gridCol w="1921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영화 제목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9" name="직사각형 178"/>
          <p:cNvSpPr/>
          <p:nvPr/>
        </p:nvSpPr>
        <p:spPr>
          <a:xfrm>
            <a:off x="5426944" y="6418720"/>
            <a:ext cx="154800" cy="56166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9018866" y="6418720"/>
            <a:ext cx="154800" cy="56166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233641" y="6140213"/>
            <a:ext cx="3357534" cy="592182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5834041" y="6140213"/>
            <a:ext cx="3348059" cy="592182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240195" y="5433130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1000" b="1" spc="-20" dirty="0" err="1" smtClean="0"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 리스트 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(123,333)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4965266" y="5836620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넣기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7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▶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8562450" y="5836620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6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◀  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빼기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" name="그룹 187"/>
          <p:cNvGrpSpPr/>
          <p:nvPr/>
        </p:nvGrpSpPr>
        <p:grpSpPr>
          <a:xfrm>
            <a:off x="2240367" y="5857062"/>
            <a:ext cx="1871901" cy="194400"/>
            <a:chOff x="7402917" y="1304905"/>
            <a:chExt cx="1871901" cy="194400"/>
          </a:xfrm>
        </p:grpSpPr>
        <p:sp>
          <p:nvSpPr>
            <p:cNvPr id="189" name="직사각형 188"/>
            <p:cNvSpPr/>
            <p:nvPr/>
          </p:nvSpPr>
          <p:spPr>
            <a:xfrm>
              <a:off x="7402917" y="1304905"/>
              <a:ext cx="1433066" cy="19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r>
                <a:rPr lang="ko-KR" altLang="en-US" sz="1000" spc="-20" dirty="0" smtClean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878818" y="1304905"/>
              <a:ext cx="396000" cy="194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검색</a:t>
              </a:r>
            </a:p>
          </p:txBody>
        </p:sp>
      </p:grpSp>
      <p:pic>
        <p:nvPicPr>
          <p:cNvPr id="19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9" t="23900" r="26219" b="71069"/>
          <a:stretch/>
        </p:blipFill>
        <p:spPr bwMode="auto">
          <a:xfrm>
            <a:off x="5806405" y="5805376"/>
            <a:ext cx="1656184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" name="직사각형 210"/>
          <p:cNvSpPr/>
          <p:nvPr/>
        </p:nvSpPr>
        <p:spPr>
          <a:xfrm>
            <a:off x="8609765" y="12415874"/>
            <a:ext cx="720000" cy="28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b="1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적용하기</a:t>
            </a:r>
            <a:endParaRPr lang="ko-KR" altLang="en-US" sz="900" b="1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37379" y="5433130"/>
            <a:ext cx="1634998" cy="3390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543050"/>
            <a:r>
              <a:rPr lang="ko-KR" altLang="en-US" sz="1000" b="1" spc="-20" dirty="0" err="1" smtClean="0">
                <a:latin typeface="돋움" pitchFamily="50" charset="-127"/>
                <a:ea typeface="돋움" pitchFamily="50" charset="-127"/>
              </a:rPr>
              <a:t>메인화면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 노출 </a:t>
            </a:r>
            <a:r>
              <a:rPr lang="ko-KR" altLang="en-US" sz="1000" b="1" spc="-20" err="1" smtClean="0"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en-US" altLang="ko-KR" sz="1000" b="1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(10)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32841" y="5433130"/>
            <a:ext cx="1634998" cy="3390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543050"/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메인화면 플레이 영상  </a:t>
            </a:r>
            <a:r>
              <a:rPr lang="en-US" altLang="ko-KR" sz="1000" b="1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57" name="그룹 122"/>
          <p:cNvGrpSpPr/>
          <p:nvPr/>
        </p:nvGrpSpPr>
        <p:grpSpPr>
          <a:xfrm>
            <a:off x="6276981" y="6538908"/>
            <a:ext cx="152400" cy="719456"/>
            <a:chOff x="2933699" y="4540299"/>
            <a:chExt cx="152400" cy="719456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99" y="4540299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99" y="4823827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99" y="5107355"/>
              <a:ext cx="152400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" name="직사각형 60"/>
          <p:cNvSpPr/>
          <p:nvPr/>
        </p:nvSpPr>
        <p:spPr>
          <a:xfrm>
            <a:off x="2103641" y="1738954"/>
            <a:ext cx="7226124" cy="3290246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2" name="Picture 2" descr="W:\B2B\06_스토리보드\이미지\사용자 화면\(wiseUX)[B2B웹]wireframe(사용자화면)_2011.10.25\슬라이드4.JPG"/>
          <p:cNvPicPr>
            <a:picLocks noChangeAspect="1" noChangeArrowheads="1"/>
          </p:cNvPicPr>
          <p:nvPr/>
        </p:nvPicPr>
        <p:blipFill>
          <a:blip r:embed="rId4" cstate="print"/>
          <a:srcRect l="19035" t="49849" r="42454" b="31897"/>
          <a:stretch>
            <a:fillRect/>
          </a:stretch>
        </p:blipFill>
        <p:spPr bwMode="auto">
          <a:xfrm>
            <a:off x="3648075" y="2071688"/>
            <a:ext cx="4159720" cy="2628882"/>
          </a:xfrm>
          <a:prstGeom prst="rect">
            <a:avLst/>
          </a:prstGeom>
          <a:noFill/>
        </p:spPr>
      </p:pic>
      <p:grpSp>
        <p:nvGrpSpPr>
          <p:cNvPr id="74" name="그룹 73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75" name="직사각형 74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b="1" spc="-4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5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23" name="슬라이드 번호 개체 틀 1"/>
          <p:cNvSpPr txBox="1">
            <a:spLocks/>
          </p:cNvSpPr>
          <p:nvPr/>
        </p:nvSpPr>
        <p:spPr>
          <a:xfrm>
            <a:off x="9937179" y="13897644"/>
            <a:ext cx="854858" cy="339346"/>
          </a:xfrm>
          <a:prstGeom prst="rect">
            <a:avLst/>
          </a:prstGeom>
        </p:spPr>
        <p:txBody>
          <a:bodyPr vert="horz" lIns="148133" tIns="74066" rIns="148133" bIns="74066" rtlCol="0" anchor="ctr"/>
          <a:lstStyle>
            <a:defPPr>
              <a:defRPr lang="ko-KR"/>
            </a:defPPr>
            <a:lvl1pPr marL="0" algn="r" defTabSz="1481328" rtl="0" eaLnBrk="1" latinLnBrk="1" hangingPunct="1">
              <a:defRPr sz="1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066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132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2199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62656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03320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43984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84648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25312" algn="l" defTabSz="1481328" rtl="0" eaLnBrk="1" latinLnBrk="1" hangingPunct="1"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7E1987-AF1F-4645-B8E7-7C14480493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grpSp>
        <p:nvGrpSpPr>
          <p:cNvPr id="2" name="그룹 123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125" name="직사각형 124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3" name="그룹 127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129" name="직사각형 128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30" name="직선 연결선 129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133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135" name="직선 연결선 134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200" b="1" err="1" smtClean="0"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200" b="1" smtClean="0">
                  <a:latin typeface="돋움" pitchFamily="50" charset="-127"/>
                  <a:ea typeface="돋움" pitchFamily="50" charset="-127"/>
                </a:rPr>
                <a:t> 팝업 관리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37" name="모서리가 둥근 직사각형 9"/>
          <p:cNvSpPr/>
          <p:nvPr/>
        </p:nvSpPr>
        <p:spPr>
          <a:xfrm>
            <a:off x="-5946" y="1057919"/>
            <a:ext cx="1789026" cy="13372456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5" name="그룹 73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75" name="직사각형 74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b="1" spc="-4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65309"/>
              </p:ext>
            </p:extLst>
          </p:nvPr>
        </p:nvGraphicFramePr>
        <p:xfrm>
          <a:off x="2135911" y="2334477"/>
          <a:ext cx="335806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806"/>
              </a:tblGrid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1120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2658930" y="2344309"/>
          <a:ext cx="1951170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170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가나다라마바사아자차카타파하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8" name="직선 연결선 67"/>
          <p:cNvCxnSpPr/>
          <p:nvPr/>
        </p:nvCxnSpPr>
        <p:spPr>
          <a:xfrm>
            <a:off x="2086935" y="8006720"/>
            <a:ext cx="723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392563" y="8312001"/>
            <a:ext cx="2739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&lt;&lt;  &lt;  1  2  3  4  5  6  7  8  9  10  …  14  &gt;  &gt;&gt;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2097320" y="1668267"/>
            <a:ext cx="3910045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900" spc="-20" dirty="0" smtClean="0">
                <a:latin typeface="돋움" pitchFamily="50" charset="-127"/>
                <a:ea typeface="돋움" pitchFamily="50" charset="-127"/>
              </a:rPr>
              <a:t>전체</a:t>
            </a:r>
            <a:r>
              <a:rPr lang="ko-KR" altLang="en-US" sz="900" b="1" spc="-2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900" b="1" spc="-2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9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123,456</a:t>
            </a:r>
            <a:r>
              <a:rPr lang="en-US" altLang="ko-KR" sz="900" b="1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900" spc="-20"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ko-KR" altLang="en-US" sz="900" b="1" spc="-20" dirty="0"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33059"/>
              </p:ext>
            </p:extLst>
          </p:nvPr>
        </p:nvGraphicFramePr>
        <p:xfrm>
          <a:off x="2104757" y="2012147"/>
          <a:ext cx="7225008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274"/>
                <a:gridCol w="1928826"/>
                <a:gridCol w="1143008"/>
                <a:gridCol w="1000132"/>
                <a:gridCol w="2571768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제목 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작성자 </a:t>
                      </a:r>
                      <a:r>
                        <a:rPr lang="en-US" altLang="ko-KR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작성일  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노출기간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232443" y="8312001"/>
            <a:ext cx="3044658" cy="24622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bg1"/>
                </a:solidFill>
                <a:latin typeface="+mj-lt"/>
                <a:ea typeface="돋움" pitchFamily="50" charset="-127"/>
              </a:rPr>
              <a:t>Paginate</a:t>
            </a:r>
            <a:endParaRPr lang="ko-KR" altLang="en-US" sz="900" b="1" spc="-20" dirty="0">
              <a:solidFill>
                <a:schemeClr val="bg1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402917" y="1271546"/>
            <a:ext cx="1433066" cy="194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제목</a:t>
            </a:r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아이디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878818" y="1271546"/>
            <a:ext cx="396000" cy="19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검색</a:t>
            </a:r>
          </a:p>
        </p:txBody>
      </p:sp>
      <p:grpSp>
        <p:nvGrpSpPr>
          <p:cNvPr id="6" name="그룹 85"/>
          <p:cNvGrpSpPr/>
          <p:nvPr/>
        </p:nvGrpSpPr>
        <p:grpSpPr>
          <a:xfrm>
            <a:off x="6487565" y="1271546"/>
            <a:ext cx="864000" cy="194400"/>
            <a:chOff x="5375297" y="5373214"/>
            <a:chExt cx="864000" cy="194400"/>
          </a:xfrm>
        </p:grpSpPr>
        <p:sp>
          <p:nvSpPr>
            <p:cNvPr id="87" name="직사각형 86"/>
            <p:cNvSpPr/>
            <p:nvPr/>
          </p:nvSpPr>
          <p:spPr>
            <a:xfrm>
              <a:off x="5375297" y="5373214"/>
              <a:ext cx="864000" cy="1944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spc="-4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제목</a:t>
              </a:r>
              <a:endParaRPr lang="ko-KR" altLang="en-US" sz="1000" spc="-4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063085" y="5373214"/>
              <a:ext cx="176212" cy="194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5829303" y="2344309"/>
          <a:ext cx="118919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9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4614857" y="2344309"/>
          <a:ext cx="1189193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93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abcdefg@cj.net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8551793" y="1695815"/>
            <a:ext cx="756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신규 작성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196854"/>
              </p:ext>
            </p:extLst>
          </p:nvPr>
        </p:nvGraphicFramePr>
        <p:xfrm>
          <a:off x="6775756" y="2344309"/>
          <a:ext cx="2268257" cy="55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257"/>
              </a:tblGrid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</a:rPr>
                        <a:t>0000.00.00 [00:00] ~ 0000.00.00 [00:00]</a:t>
                      </a:r>
                      <a:endParaRPr lang="ko-KR" altLang="en-US" sz="900" b="0" u="none" spc="-20" baseline="0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" name="모서리가 둥근 직사각형 92"/>
          <p:cNvSpPr/>
          <p:nvPr/>
        </p:nvSpPr>
        <p:spPr>
          <a:xfrm>
            <a:off x="9020216" y="29690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020216" y="2395504"/>
            <a:ext cx="309549" cy="18846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ON</a:t>
            </a:r>
            <a:endParaRPr lang="ko-KR" altLang="en-US" sz="1000" spc="-2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9020216" y="32262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9020216" y="35024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9020216" y="37596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9020216" y="40644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020216" y="43215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9020216" y="45978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9020216" y="48549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9020216" y="51978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9020216" y="54550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9020216" y="57312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9020216" y="59884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9020216" y="62932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9020216" y="65504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9020216" y="682667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9020216" y="708384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9020216" y="7379120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020216" y="7636295"/>
            <a:ext cx="309549" cy="18846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OFF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020216" y="2681254"/>
            <a:ext cx="309549" cy="18846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1000" spc="-2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ON</a:t>
            </a:r>
            <a:endParaRPr lang="ko-KR" altLang="en-US" sz="1000" spc="-2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3114659" y="2771744"/>
            <a:ext cx="5124484" cy="2571768"/>
            <a:chOff x="2400279" y="9344040"/>
            <a:chExt cx="5124484" cy="2571768"/>
          </a:xfrm>
        </p:grpSpPr>
        <p:sp>
          <p:nvSpPr>
            <p:cNvPr id="157" name="직사각형 156"/>
            <p:cNvSpPr/>
            <p:nvPr/>
          </p:nvSpPr>
          <p:spPr>
            <a:xfrm>
              <a:off x="2400279" y="9350321"/>
              <a:ext cx="5072097" cy="2565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2400279" y="9344040"/>
              <a:ext cx="5072098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 팝업</a:t>
              </a:r>
              <a:endParaRPr lang="ko-KR" altLang="en-US" sz="900" b="1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55" name="직선 연결선 154"/>
            <p:cNvCxnSpPr/>
            <p:nvPr/>
          </p:nvCxnSpPr>
          <p:spPr>
            <a:xfrm>
              <a:off x="7186625" y="9407832"/>
              <a:ext cx="141841" cy="14184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 flipH="1">
              <a:off x="7186625" y="9407832"/>
              <a:ext cx="141841" cy="14184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직사각형 150"/>
            <p:cNvSpPr/>
            <p:nvPr/>
          </p:nvSpPr>
          <p:spPr>
            <a:xfrm>
              <a:off x="6696079" y="1150653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972179" y="1150653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>
              <a:off x="2567161" y="11344304"/>
              <a:ext cx="48305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/>
            <p:cNvSpPr/>
            <p:nvPr/>
          </p:nvSpPr>
          <p:spPr>
            <a:xfrm>
              <a:off x="3541680" y="9810963"/>
              <a:ext cx="3830670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553967" y="98109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제목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541680" y="10103063"/>
              <a:ext cx="3216317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2553967" y="101030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541680" y="10395163"/>
              <a:ext cx="385925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2553967" y="103951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Link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541680" y="10687263"/>
              <a:ext cx="43023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2553967" y="106872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시작일시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553967" y="11004763"/>
              <a:ext cx="828000" cy="216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종료일시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6829435" y="10103644"/>
              <a:ext cx="541124" cy="214033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추가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410070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103018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204951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3990967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917276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월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617370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4707723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5410192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5966295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6659243" y="106872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6473501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7173595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6263948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6966417" y="106870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5825800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[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7297419" y="106872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]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3541680" y="10992063"/>
              <a:ext cx="43023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410070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5103018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04951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3990967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4917276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월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5617370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일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>
            <a:xfrm>
              <a:off x="4707723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75" name="모서리가 둥근 직사각형 174"/>
            <p:cNvSpPr/>
            <p:nvPr/>
          </p:nvSpPr>
          <p:spPr>
            <a:xfrm>
              <a:off x="5410192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5966295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659243" y="10992063"/>
              <a:ext cx="276225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>
                <a:defRPr/>
              </a:pPr>
              <a:r>
                <a:rPr lang="en-US" altLang="ko-KR" sz="900" spc="-20" smtClean="0">
                  <a:solidFill>
                    <a:schemeClr val="bg1">
                      <a:lumMod val="75000"/>
                    </a:schemeClr>
                  </a:solidFill>
                  <a:latin typeface="돋움" pitchFamily="50" charset="-127"/>
                  <a:ea typeface="돋움" pitchFamily="50" charset="-127"/>
                </a:rPr>
                <a:t>00</a:t>
              </a:r>
              <a:endParaRPr lang="ko-KR" altLang="en-US" sz="900" spc="-2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6473501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시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7173595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분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6263948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6966417" y="10991873"/>
              <a:ext cx="216024" cy="216024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0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5825800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[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7297419" y="10992063"/>
              <a:ext cx="227344" cy="216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defTabSz="1245052">
                <a:defRPr/>
              </a:pPr>
              <a:r>
                <a:rPr lang="en-US" altLang="ko-KR" sz="14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]</a:t>
              </a:r>
              <a:endParaRPr lang="ko-KR" altLang="en-US" sz="14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5216741" y="11506532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미리보기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5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475442" y="4773818"/>
            <a:ext cx="4067977" cy="46166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담당지역 그룹관리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486256"/>
            <a:ext cx="380968" cy="1036789"/>
          </a:xfrm>
          <a:prstGeom prst="rect">
            <a:avLst/>
          </a:prstGeom>
          <a:solidFill>
            <a:srgbClr val="4F81BD">
              <a:lumMod val="75000"/>
            </a:srgbClr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8659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94491" y="4567752"/>
            <a:ext cx="3601251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사이트 관리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26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3" y="8569052"/>
            <a:ext cx="93345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39329" y="12601500"/>
            <a:ext cx="9383661" cy="1800300"/>
          </a:xfrm>
          <a:prstGeom prst="rect">
            <a:avLst/>
          </a:prstGeom>
          <a:solidFill>
            <a:srgbClr val="64656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915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9715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7540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139355" y="10790267"/>
            <a:ext cx="7176095" cy="2418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" y="9744000"/>
            <a:ext cx="9334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2079923" y="5745957"/>
            <a:ext cx="7048076" cy="2334584"/>
            <a:chOff x="2079923" y="9925092"/>
            <a:chExt cx="7048076" cy="2334584"/>
          </a:xfrm>
        </p:grpSpPr>
        <p:sp>
          <p:nvSpPr>
            <p:cNvPr id="49" name="TextBox 48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4" name="직사각형 53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5" name="직사각형 54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직사각형 55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59" name="Picture 1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29"/>
          <a:stretch/>
        </p:blipFill>
        <p:spPr bwMode="auto">
          <a:xfrm>
            <a:off x="646" y="288132"/>
            <a:ext cx="1790700" cy="849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9" name="그룹 88"/>
          <p:cNvGrpSpPr/>
          <p:nvPr/>
        </p:nvGrpSpPr>
        <p:grpSpPr>
          <a:xfrm>
            <a:off x="2079923" y="3022422"/>
            <a:ext cx="7048076" cy="2334584"/>
            <a:chOff x="2079923" y="9925092"/>
            <a:chExt cx="7048076" cy="2334584"/>
          </a:xfrm>
        </p:grpSpPr>
        <p:sp>
          <p:nvSpPr>
            <p:cNvPr id="90" name="TextBox 89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95" name="직사각형 94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6" name="직사각형 95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7" name="직사각형 96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8" name="직사각형 97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9" name="직사각형 98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2079923" y="289055"/>
            <a:ext cx="7048076" cy="2334584"/>
            <a:chOff x="2079923" y="9925092"/>
            <a:chExt cx="7048076" cy="2334584"/>
          </a:xfrm>
        </p:grpSpPr>
        <p:sp>
          <p:nvSpPr>
            <p:cNvPr id="101" name="TextBox 100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106" name="직사각형 105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7" name="직사각형 106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8" name="직사각형 107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9" name="직사각형 108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0" name="직사각형 109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-6350" y="8664765"/>
            <a:ext cx="1873250" cy="637452"/>
            <a:chOff x="-6350" y="10955936"/>
            <a:chExt cx="1873250" cy="637452"/>
          </a:xfrm>
        </p:grpSpPr>
        <p:sp>
          <p:nvSpPr>
            <p:cNvPr id="68" name="직사각형 67"/>
            <p:cNvSpPr/>
            <p:nvPr/>
          </p:nvSpPr>
          <p:spPr>
            <a:xfrm>
              <a:off x="-4578" y="10955936"/>
              <a:ext cx="1871478" cy="63745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H="1">
              <a:off x="-6350" y="10955936"/>
              <a:ext cx="17970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직선 연결선 115"/>
          <p:cNvCxnSpPr/>
          <p:nvPr/>
        </p:nvCxnSpPr>
        <p:spPr>
          <a:xfrm>
            <a:off x="9335513" y="-1"/>
            <a:ext cx="0" cy="144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t="16003" r="68136" b="76497"/>
          <a:stretch>
            <a:fillRect/>
          </a:stretch>
        </p:blipFill>
        <p:spPr bwMode="auto">
          <a:xfrm>
            <a:off x="171415" y="10201296"/>
            <a:ext cx="1000132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16003" r="86249" b="76497"/>
          <a:stretch>
            <a:fillRect/>
          </a:stretch>
        </p:blipFill>
        <p:spPr bwMode="auto">
          <a:xfrm>
            <a:off x="1971651" y="10201296"/>
            <a:ext cx="1143008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812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9"/>
          <p:cNvSpPr/>
          <p:nvPr/>
        </p:nvSpPr>
        <p:spPr>
          <a:xfrm>
            <a:off x="-5946" y="1057918"/>
            <a:ext cx="1789026" cy="1340103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0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pSp>
        <p:nvGrpSpPr>
          <p:cNvPr id="81" name="그룹 8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82" name="직사각형 81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87" name="직선 연결선 86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그룹 91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93" name="직선 연결선 92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en-US" altLang="ko-KR" sz="1200" b="1" dirty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|</a:t>
              </a:r>
              <a:r>
                <a:rPr lang="en-US" altLang="ko-KR" sz="12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200" b="1" dirty="0">
                  <a:latin typeface="돋움" pitchFamily="50" charset="-127"/>
                  <a:ea typeface="돋움" pitchFamily="50" charset="-127"/>
                </a:rPr>
                <a:t>담당지역 그룹 관리</a:t>
              </a:r>
            </a:p>
          </p:txBody>
        </p:sp>
      </p:grpSp>
      <p:sp>
        <p:nvSpPr>
          <p:cNvPr id="193" name="직사각형 192"/>
          <p:cNvSpPr/>
          <p:nvPr/>
        </p:nvSpPr>
        <p:spPr>
          <a:xfrm>
            <a:off x="5727266" y="8446668"/>
            <a:ext cx="684000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b="1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저장하기</a:t>
            </a:r>
            <a:endParaRPr lang="ko-KR" altLang="en-US" sz="900" b="1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003366" y="8446668"/>
            <a:ext cx="684000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취소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087106" y="1765380"/>
            <a:ext cx="7247799" cy="6512146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426944" y="2936942"/>
            <a:ext cx="154800" cy="50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018866" y="2936942"/>
            <a:ext cx="154800" cy="50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2233641" y="2658435"/>
            <a:ext cx="3357534" cy="536598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34041" y="2658435"/>
            <a:ext cx="3348059" cy="536598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240195" y="1951352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지역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(222)  </a:t>
            </a:r>
            <a:r>
              <a:rPr lang="en-US" altLang="ko-KR" sz="1000" b="1" spc="-20" dirty="0" smtClean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국가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(123,333)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837379" y="1951352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en-US" altLang="ko-KR" sz="1000" b="1" spc="-20" smtClean="0"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지역그룹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4965266" y="2354842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넣기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7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▶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89856"/>
              </p:ext>
            </p:extLst>
          </p:nvPr>
        </p:nvGraphicFramePr>
        <p:xfrm>
          <a:off x="2280930" y="2979106"/>
          <a:ext cx="3119745" cy="50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39"/>
                <a:gridCol w="1193056"/>
                <a:gridCol w="1619250"/>
              </a:tblGrid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그루지야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Gruziya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네팔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Nepal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대한민국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Republic of Korea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동티모르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East Timor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라오스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Laos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레바논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Lebanon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말레이시아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Malaysia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몰드브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Maldives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몽골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Mongolia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미얀마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Myanmar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바레인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Bahrain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방글라데시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Bangladesh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베트남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Vietnam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부탄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Bhutan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브루나이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Brunei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Saudi Arabia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스리랑카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SriLanka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시리아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Syria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싱가포르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Singapore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United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Arab Emirates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31144"/>
              </p:ext>
            </p:extLst>
          </p:nvPr>
        </p:nvGraphicFramePr>
        <p:xfrm>
          <a:off x="2234072" y="2673690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78"/>
                <a:gridCol w="1238250"/>
                <a:gridCol w="18287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한글</a:t>
                      </a:r>
                      <a:r>
                        <a:rPr lang="ko-KR" altLang="en-US" sz="1000" b="1" baseline="0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명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영문 표기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77344"/>
              </p:ext>
            </p:extLst>
          </p:nvPr>
        </p:nvGraphicFramePr>
        <p:xfrm>
          <a:off x="5871855" y="2979106"/>
          <a:ext cx="3119745" cy="50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39"/>
                <a:gridCol w="1193056"/>
                <a:gridCol w="1619250"/>
              </a:tblGrid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그루지야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Gruziya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네팔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Nepal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대한민국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Republic of Korea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동티모르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East Timor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라오스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Laos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레바논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Lebanon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말레이시아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Malaysia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몰드브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Maldives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몽골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Mongolia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미얀마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Myanmar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바레인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Bahrain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방글라데시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Bangladesh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베트남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Vietnam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부탄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Bhutan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브루나이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Brunei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Saudi Arabia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스리랑카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SriLanka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시리아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Syria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싱가포르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Singapore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United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Arab Emirates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표 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58400"/>
              </p:ext>
            </p:extLst>
          </p:nvPr>
        </p:nvGraphicFramePr>
        <p:xfrm>
          <a:off x="5824997" y="2673690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78"/>
                <a:gridCol w="1238250"/>
                <a:gridCol w="18287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한글</a:t>
                      </a:r>
                      <a:r>
                        <a:rPr lang="ko-KR" altLang="en-US" sz="1000" b="1" baseline="0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명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영문 표기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3" name="그룹 212"/>
          <p:cNvGrpSpPr/>
          <p:nvPr/>
        </p:nvGrpSpPr>
        <p:grpSpPr>
          <a:xfrm>
            <a:off x="5843566" y="2352136"/>
            <a:ext cx="1747204" cy="216024"/>
            <a:chOff x="3185431" y="6208425"/>
            <a:chExt cx="1747204" cy="216024"/>
          </a:xfrm>
        </p:grpSpPr>
        <p:sp>
          <p:nvSpPr>
            <p:cNvPr id="214" name="직사각형 213"/>
            <p:cNvSpPr/>
            <p:nvPr/>
          </p:nvSpPr>
          <p:spPr>
            <a:xfrm>
              <a:off x="3185431" y="6208425"/>
              <a:ext cx="1692485" cy="216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동남아시아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유럽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중동</a:t>
              </a: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..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4716611" y="6208425"/>
              <a:ext cx="216024" cy="2160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2226159" y="2352136"/>
            <a:ext cx="1747204" cy="216024"/>
            <a:chOff x="3185431" y="6208425"/>
            <a:chExt cx="1747204" cy="216024"/>
          </a:xfrm>
        </p:grpSpPr>
        <p:sp>
          <p:nvSpPr>
            <p:cNvPr id="217" name="직사각형 216"/>
            <p:cNvSpPr/>
            <p:nvPr/>
          </p:nvSpPr>
          <p:spPr>
            <a:xfrm>
              <a:off x="3185431" y="6208425"/>
              <a:ext cx="1692485" cy="216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아시아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4716611" y="6208425"/>
              <a:ext cx="216024" cy="2160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7676625" y="2352136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6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◀  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빼기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8352900" y="2352136"/>
            <a:ext cx="828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rgbClr val="00B0F0"/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en-US" altLang="ko-KR" sz="1000" b="1" spc="-20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1000" b="1" spc="-20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그룹수정</a:t>
            </a:r>
            <a:endParaRPr lang="ko-KR" altLang="en-US" sz="1000" b="1" spc="-20" dirty="0">
              <a:solidFill>
                <a:srgbClr val="0070C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27262" y="2644249"/>
            <a:ext cx="3367088" cy="2404051"/>
            <a:chOff x="5812748" y="9315519"/>
            <a:chExt cx="3367088" cy="2404051"/>
          </a:xfrm>
        </p:grpSpPr>
        <p:grpSp>
          <p:nvGrpSpPr>
            <p:cNvPr id="43" name="그룹 42"/>
            <p:cNvGrpSpPr/>
            <p:nvPr/>
          </p:nvGrpSpPr>
          <p:grpSpPr>
            <a:xfrm>
              <a:off x="5812748" y="9315519"/>
              <a:ext cx="3367088" cy="2404051"/>
              <a:chOff x="2647948" y="2965157"/>
              <a:chExt cx="3367088" cy="2404051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2647948" y="2965157"/>
                <a:ext cx="3367088" cy="2404051"/>
                <a:chOff x="2434546" y="10211221"/>
                <a:chExt cx="4703440" cy="2404051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2434547" y="10217502"/>
                  <a:ext cx="4703439" cy="239777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algn="ctr" defTabSz="1245052"/>
                  <a:endParaRPr lang="ko-KR" altLang="en-US" sz="1000" spc="-20" dirty="0">
                    <a:solidFill>
                      <a:schemeClr val="bg1">
                        <a:lumMod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2434546" y="10211221"/>
                  <a:ext cx="4686834" cy="252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0" bIns="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방송 지역별 그룹   </a:t>
                  </a:r>
                  <a:r>
                    <a:rPr lang="en-US" altLang="ko-KR" sz="900" b="1" spc="-2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(3)</a:t>
                  </a:r>
                  <a:endParaRPr lang="ko-KR" altLang="en-US" sz="900" b="1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54" name="그룹 53"/>
              <p:cNvGrpSpPr/>
              <p:nvPr/>
            </p:nvGrpSpPr>
            <p:grpSpPr>
              <a:xfrm>
                <a:off x="5741665" y="3028949"/>
                <a:ext cx="141841" cy="141841"/>
                <a:chOff x="6524294" y="1189005"/>
                <a:chExt cx="360000" cy="360000"/>
              </a:xfrm>
            </p:grpSpPr>
            <p:cxnSp>
              <p:nvCxnSpPr>
                <p:cNvPr id="55" name="직선 연결선 54"/>
                <p:cNvCxnSpPr/>
                <p:nvPr/>
              </p:nvCxnSpPr>
              <p:spPr>
                <a:xfrm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직사각형 51"/>
            <p:cNvSpPr/>
            <p:nvPr/>
          </p:nvSpPr>
          <p:spPr>
            <a:xfrm>
              <a:off x="8385966" y="10616997"/>
              <a:ext cx="576000" cy="216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10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추가</a:t>
              </a:r>
              <a:endParaRPr lang="ko-KR" altLang="en-US" sz="10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977954" y="9731297"/>
              <a:ext cx="2984012" cy="216000"/>
              <a:chOff x="5977954" y="9731297"/>
              <a:chExt cx="2984012" cy="2160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아시아</a:t>
                </a: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7592012" y="11052673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868112" y="11052673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5977954" y="10945316"/>
              <a:ext cx="29638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/>
            <p:cNvGrpSpPr/>
            <p:nvPr/>
          </p:nvGrpSpPr>
          <p:grpSpPr>
            <a:xfrm>
              <a:off x="5977954" y="10023397"/>
              <a:ext cx="2984012" cy="216000"/>
              <a:chOff x="5977954" y="9731297"/>
              <a:chExt cx="2984012" cy="216000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유럽</a:t>
                </a:r>
                <a:r>
                  <a:rPr lang="en-US" altLang="ko-KR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, </a:t>
                </a:r>
                <a:r>
                  <a: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미주</a:t>
                </a: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5977954" y="10315497"/>
              <a:ext cx="2984012" cy="216000"/>
              <a:chOff x="5977954" y="9731297"/>
              <a:chExt cx="2984012" cy="216000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r>
                  <a:rPr lang="ko-KR" altLang="en-US" sz="900" spc="-20" dirty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일본</a:t>
                </a: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75" name="직사각형 74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b="1" spc="-4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3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9"/>
          <p:cNvSpPr/>
          <p:nvPr/>
        </p:nvSpPr>
        <p:spPr>
          <a:xfrm>
            <a:off x="-5946" y="1057918"/>
            <a:ext cx="1789026" cy="13401031"/>
          </a:xfrm>
          <a:custGeom>
            <a:avLst/>
            <a:gdLst>
              <a:gd name="connsiteX0" fmla="*/ 0 w 1766110"/>
              <a:gd name="connsiteY0" fmla="*/ 35163 h 8625821"/>
              <a:gd name="connsiteX1" fmla="*/ 35163 w 1766110"/>
              <a:gd name="connsiteY1" fmla="*/ 0 h 8625821"/>
              <a:gd name="connsiteX2" fmla="*/ 1730947 w 1766110"/>
              <a:gd name="connsiteY2" fmla="*/ 0 h 8625821"/>
              <a:gd name="connsiteX3" fmla="*/ 1766110 w 1766110"/>
              <a:gd name="connsiteY3" fmla="*/ 35163 h 8625821"/>
              <a:gd name="connsiteX4" fmla="*/ 1766110 w 1766110"/>
              <a:gd name="connsiteY4" fmla="*/ 8590658 h 8625821"/>
              <a:gd name="connsiteX5" fmla="*/ 1730947 w 1766110"/>
              <a:gd name="connsiteY5" fmla="*/ 8625821 h 8625821"/>
              <a:gd name="connsiteX6" fmla="*/ 35163 w 1766110"/>
              <a:gd name="connsiteY6" fmla="*/ 8625821 h 8625821"/>
              <a:gd name="connsiteX7" fmla="*/ 0 w 1766110"/>
              <a:gd name="connsiteY7" fmla="*/ 8590658 h 8625821"/>
              <a:gd name="connsiteX8" fmla="*/ 0 w 1766110"/>
              <a:gd name="connsiteY8" fmla="*/ 35163 h 8625821"/>
              <a:gd name="connsiteX0" fmla="*/ 1766110 w 1857550"/>
              <a:gd name="connsiteY0" fmla="*/ 35163 h 8625821"/>
              <a:gd name="connsiteX1" fmla="*/ 1766110 w 1857550"/>
              <a:gd name="connsiteY1" fmla="*/ 8590658 h 8625821"/>
              <a:gd name="connsiteX2" fmla="*/ 1730947 w 1857550"/>
              <a:gd name="connsiteY2" fmla="*/ 8625821 h 8625821"/>
              <a:gd name="connsiteX3" fmla="*/ 35163 w 1857550"/>
              <a:gd name="connsiteY3" fmla="*/ 8625821 h 8625821"/>
              <a:gd name="connsiteX4" fmla="*/ 0 w 1857550"/>
              <a:gd name="connsiteY4" fmla="*/ 8590658 h 8625821"/>
              <a:gd name="connsiteX5" fmla="*/ 0 w 1857550"/>
              <a:gd name="connsiteY5" fmla="*/ 35163 h 8625821"/>
              <a:gd name="connsiteX6" fmla="*/ 35163 w 1857550"/>
              <a:gd name="connsiteY6" fmla="*/ 0 h 8625821"/>
              <a:gd name="connsiteX7" fmla="*/ 1730947 w 1857550"/>
              <a:gd name="connsiteY7" fmla="*/ 0 h 8625821"/>
              <a:gd name="connsiteX8" fmla="*/ 1857550 w 1857550"/>
              <a:gd name="connsiteY8" fmla="*/ 126603 h 8625821"/>
              <a:gd name="connsiteX0" fmla="*/ 1766110 w 1766110"/>
              <a:gd name="connsiteY0" fmla="*/ 35163 h 8625821"/>
              <a:gd name="connsiteX1" fmla="*/ 1766110 w 1766110"/>
              <a:gd name="connsiteY1" fmla="*/ 8590658 h 8625821"/>
              <a:gd name="connsiteX2" fmla="*/ 1730947 w 1766110"/>
              <a:gd name="connsiteY2" fmla="*/ 8625821 h 8625821"/>
              <a:gd name="connsiteX3" fmla="*/ 35163 w 1766110"/>
              <a:gd name="connsiteY3" fmla="*/ 8625821 h 8625821"/>
              <a:gd name="connsiteX4" fmla="*/ 0 w 1766110"/>
              <a:gd name="connsiteY4" fmla="*/ 8590658 h 8625821"/>
              <a:gd name="connsiteX5" fmla="*/ 0 w 1766110"/>
              <a:gd name="connsiteY5" fmla="*/ 35163 h 8625821"/>
              <a:gd name="connsiteX6" fmla="*/ 35163 w 1766110"/>
              <a:gd name="connsiteY6" fmla="*/ 0 h 8625821"/>
              <a:gd name="connsiteX7" fmla="*/ 1730947 w 1766110"/>
              <a:gd name="connsiteY7" fmla="*/ 0 h 8625821"/>
              <a:gd name="connsiteX0" fmla="*/ 1766110 w 1766110"/>
              <a:gd name="connsiteY0" fmla="*/ 8590658 h 8625821"/>
              <a:gd name="connsiteX1" fmla="*/ 1730947 w 1766110"/>
              <a:gd name="connsiteY1" fmla="*/ 8625821 h 8625821"/>
              <a:gd name="connsiteX2" fmla="*/ 35163 w 1766110"/>
              <a:gd name="connsiteY2" fmla="*/ 8625821 h 8625821"/>
              <a:gd name="connsiteX3" fmla="*/ 0 w 1766110"/>
              <a:gd name="connsiteY3" fmla="*/ 8590658 h 8625821"/>
              <a:gd name="connsiteX4" fmla="*/ 0 w 1766110"/>
              <a:gd name="connsiteY4" fmla="*/ 35163 h 8625821"/>
              <a:gd name="connsiteX5" fmla="*/ 35163 w 1766110"/>
              <a:gd name="connsiteY5" fmla="*/ 0 h 8625821"/>
              <a:gd name="connsiteX6" fmla="*/ 1730947 w 1766110"/>
              <a:gd name="connsiteY6" fmla="*/ 0 h 8625821"/>
              <a:gd name="connsiteX0" fmla="*/ 1730947 w 1730947"/>
              <a:gd name="connsiteY0" fmla="*/ 8625821 h 8625821"/>
              <a:gd name="connsiteX1" fmla="*/ 35163 w 1730947"/>
              <a:gd name="connsiteY1" fmla="*/ 8625821 h 8625821"/>
              <a:gd name="connsiteX2" fmla="*/ 0 w 1730947"/>
              <a:gd name="connsiteY2" fmla="*/ 8590658 h 8625821"/>
              <a:gd name="connsiteX3" fmla="*/ 0 w 1730947"/>
              <a:gd name="connsiteY3" fmla="*/ 35163 h 8625821"/>
              <a:gd name="connsiteX4" fmla="*/ 35163 w 1730947"/>
              <a:gd name="connsiteY4" fmla="*/ 0 h 8625821"/>
              <a:gd name="connsiteX5" fmla="*/ 1730947 w 1730947"/>
              <a:gd name="connsiteY5" fmla="*/ 0 h 86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947" h="8625821">
                <a:moveTo>
                  <a:pt x="1730947" y="8625821"/>
                </a:moveTo>
                <a:lnTo>
                  <a:pt x="35163" y="8625821"/>
                </a:lnTo>
                <a:cubicBezTo>
                  <a:pt x="15743" y="8625821"/>
                  <a:pt x="0" y="8610078"/>
                  <a:pt x="0" y="8590658"/>
                </a:cubicBezTo>
                <a:lnTo>
                  <a:pt x="0" y="35163"/>
                </a:lnTo>
                <a:cubicBezTo>
                  <a:pt x="0" y="15743"/>
                  <a:pt x="15743" y="0"/>
                  <a:pt x="35163" y="0"/>
                </a:cubicBezTo>
                <a:lnTo>
                  <a:pt x="1730947" y="0"/>
                </a:lnTo>
              </a:path>
            </a:pathLst>
          </a:custGeom>
          <a:solidFill>
            <a:srgbClr val="F8F8F8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80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grpSp>
        <p:nvGrpSpPr>
          <p:cNvPr id="81" name="그룹 80"/>
          <p:cNvGrpSpPr/>
          <p:nvPr/>
        </p:nvGrpSpPr>
        <p:grpSpPr>
          <a:xfrm>
            <a:off x="-4096" y="288132"/>
            <a:ext cx="9339001" cy="771726"/>
            <a:chOff x="-4096" y="288132"/>
            <a:chExt cx="9339001" cy="771726"/>
          </a:xfrm>
        </p:grpSpPr>
        <p:sp>
          <p:nvSpPr>
            <p:cNvPr id="82" name="직사각형 81"/>
            <p:cNvSpPr/>
            <p:nvPr/>
          </p:nvSpPr>
          <p:spPr>
            <a:xfrm>
              <a:off x="105" y="288132"/>
              <a:ext cx="9334800" cy="3690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     CJ E&amp;M Library (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Arial Black" pitchFamily="34" charset="0"/>
                </a:rPr>
                <a:t>로고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Arial Black" pitchFamily="34" charset="0"/>
                </a:rPr>
                <a:t>)</a:t>
              </a:r>
              <a:endParaRPr lang="en-US" altLang="ko-KR" sz="1100" b="1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8703271" y="341102"/>
              <a:ext cx="568424" cy="21431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로그아웃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7525349" y="346171"/>
              <a:ext cx="1044000" cy="2143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B2B</a:t>
              </a:r>
              <a:r>
                <a:rPr lang="ko-KR" altLang="en-US" sz="900" u="sng" spc="-20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메인 바로 가기</a:t>
              </a: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-4096" y="627858"/>
              <a:ext cx="9334800" cy="432000"/>
              <a:chOff x="235989" y="356746"/>
              <a:chExt cx="9334800" cy="432000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235989" y="356746"/>
                <a:ext cx="9334800" cy="432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dist="3810" dir="5400000" algn="t" rotWithShape="0">
                  <a:schemeClr val="bg1">
                    <a:lumMod val="75000"/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endParaRPr lang="ko-KR" altLang="en-US" sz="900">
                  <a:ln w="3175">
                    <a:noFill/>
                  </a:ln>
                  <a:solidFill>
                    <a:schemeClr val="tx1"/>
                  </a:solidFill>
                  <a:latin typeface="+mj-lt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87" name="직선 연결선 86"/>
              <p:cNvCxnSpPr/>
              <p:nvPr/>
            </p:nvCxnSpPr>
            <p:spPr>
              <a:xfrm>
                <a:off x="1512243" y="477994"/>
                <a:ext cx="0" cy="14400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29359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4269415" y="477994"/>
                <a:ext cx="0" cy="15700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그룹 91"/>
          <p:cNvGrpSpPr/>
          <p:nvPr/>
        </p:nvGrpSpPr>
        <p:grpSpPr>
          <a:xfrm>
            <a:off x="2087106" y="1296244"/>
            <a:ext cx="7262634" cy="288032"/>
            <a:chOff x="2087106" y="1464125"/>
            <a:chExt cx="7262634" cy="288032"/>
          </a:xfrm>
        </p:grpSpPr>
        <p:cxnSp>
          <p:nvCxnSpPr>
            <p:cNvPr id="93" name="직선 연결선 92"/>
            <p:cNvCxnSpPr/>
            <p:nvPr/>
          </p:nvCxnSpPr>
          <p:spPr>
            <a:xfrm>
              <a:off x="2087106" y="1752157"/>
              <a:ext cx="726263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087106" y="1464125"/>
              <a:ext cx="252000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en-US" altLang="ko-KR" sz="1200" b="1" dirty="0" smtClean="0">
                  <a:solidFill>
                    <a:schemeClr val="bg1">
                      <a:lumMod val="85000"/>
                    </a:schemeClr>
                  </a:solidFill>
                  <a:latin typeface="돋움" pitchFamily="50" charset="-127"/>
                  <a:ea typeface="돋움" pitchFamily="50" charset="-127"/>
                </a:rPr>
                <a:t>|</a:t>
              </a:r>
              <a:r>
                <a:rPr lang="en-US" altLang="ko-KR" sz="1200" b="1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200" b="1" dirty="0" smtClean="0">
                  <a:latin typeface="돋움" pitchFamily="50" charset="-127"/>
                  <a:ea typeface="돋움" pitchFamily="50" charset="-127"/>
                </a:rPr>
                <a:t>담당지역 그룹 관리</a:t>
              </a:r>
              <a:endParaRPr lang="ko-KR" altLang="en-US" sz="1200" b="1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93" name="직사각형 192"/>
          <p:cNvSpPr/>
          <p:nvPr/>
        </p:nvSpPr>
        <p:spPr>
          <a:xfrm>
            <a:off x="5727266" y="8446668"/>
            <a:ext cx="684000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b="1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저장하기</a:t>
            </a:r>
            <a:endParaRPr lang="ko-KR" altLang="en-US" sz="900" b="1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003366" y="8446668"/>
            <a:ext cx="684000" cy="266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취소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2087106" y="1765380"/>
            <a:ext cx="7247799" cy="6512146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426944" y="2936942"/>
            <a:ext cx="154800" cy="50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018866" y="2936942"/>
            <a:ext cx="154800" cy="507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r>
              <a:rPr lang="ko-KR" altLang="en-US" sz="1000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스크롤 영역</a:t>
            </a:r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2233641" y="2658435"/>
            <a:ext cx="3357534" cy="536598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834041" y="2658435"/>
            <a:ext cx="3348059" cy="536598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240195" y="1951352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지역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(222)  </a:t>
            </a:r>
            <a:r>
              <a:rPr lang="en-US" altLang="ko-KR" sz="1000" b="1" spc="-20" dirty="0" smtClean="0">
                <a:solidFill>
                  <a:schemeClr val="bg1">
                    <a:lumMod val="85000"/>
                  </a:schemeClr>
                </a:solidFill>
                <a:latin typeface="돋움" pitchFamily="50" charset="-127"/>
                <a:ea typeface="돋움" pitchFamily="50" charset="-127"/>
              </a:rPr>
              <a:t>/ </a:t>
            </a:r>
            <a:r>
              <a:rPr lang="ko-KR" altLang="en-US" sz="1000" b="1" spc="-20" dirty="0" smtClean="0">
                <a:latin typeface="돋움" pitchFamily="50" charset="-127"/>
                <a:ea typeface="돋움" pitchFamily="50" charset="-127"/>
              </a:rPr>
              <a:t>국가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(123,333)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837379" y="1951352"/>
            <a:ext cx="2880000" cy="2308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defTabSz="1543050"/>
            <a:r>
              <a:rPr lang="en-US" altLang="ko-KR" sz="1000" b="1" spc="-20" smtClean="0">
                <a:latin typeface="돋움" pitchFamily="50" charset="-127"/>
                <a:ea typeface="돋움" pitchFamily="50" charset="-127"/>
              </a:rPr>
              <a:t>B2B </a:t>
            </a:r>
            <a:r>
              <a:rPr lang="ko-KR" altLang="en-US" sz="1000" b="1" spc="-20" smtClean="0">
                <a:latin typeface="돋움" pitchFamily="50" charset="-127"/>
                <a:ea typeface="돋움" pitchFamily="50" charset="-127"/>
              </a:rPr>
              <a:t>지역그룹 </a:t>
            </a:r>
            <a:r>
              <a:rPr lang="en-US" altLang="ko-KR" sz="1000" b="1" spc="-2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(5)</a:t>
            </a:r>
            <a:endParaRPr lang="ko-KR" altLang="en-US" sz="1000" b="1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4965266" y="2354842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넣기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7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▶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4268"/>
              </p:ext>
            </p:extLst>
          </p:nvPr>
        </p:nvGraphicFramePr>
        <p:xfrm>
          <a:off x="2280930" y="2979106"/>
          <a:ext cx="3119745" cy="50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39"/>
                <a:gridCol w="1193056"/>
                <a:gridCol w="1619250"/>
              </a:tblGrid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그루지야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Gruziya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네팔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Nepal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대한민국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Republic of Korea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동티모르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East Timor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라오스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Laos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레바논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Lebanon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말레이시아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Malaysia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몰드브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Maldives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몽골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Mongolia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미얀마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Myanmar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바레인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Bahrain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방글라데시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Bangladesh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베트남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Vietnam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부탄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Bhutan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브루나이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Brunei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Saudi Arabia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스리랑카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SriLanka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시리아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Syria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싱가포르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Singapore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United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Arab Emirates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41247"/>
              </p:ext>
            </p:extLst>
          </p:nvPr>
        </p:nvGraphicFramePr>
        <p:xfrm>
          <a:off x="2234072" y="2673690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78"/>
                <a:gridCol w="1238250"/>
                <a:gridCol w="18287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한글</a:t>
                      </a:r>
                      <a:r>
                        <a:rPr lang="ko-KR" altLang="en-US" sz="1000" b="1" baseline="0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명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영문 표기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40603"/>
              </p:ext>
            </p:extLst>
          </p:nvPr>
        </p:nvGraphicFramePr>
        <p:xfrm>
          <a:off x="5871855" y="2979106"/>
          <a:ext cx="3119745" cy="50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39"/>
                <a:gridCol w="1193056"/>
                <a:gridCol w="1619250"/>
              </a:tblGrid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그루지야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Gruziya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네팔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Nepal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대한민국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Republic of Korea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동티모르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East Timor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라오스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Laos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레바논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Lebanon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말레이시아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Malaysia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err="1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몰드브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Maldives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몽골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Mongolia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미얀마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Myanmar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바레인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Bahrain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방글라데시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Bangladesh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베트남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Vietnam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부탄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Bhutan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브루나이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Brunei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사우디아라비아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Saudi Arabia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스리랑카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</a:rPr>
                        <a:t>SriLanka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시리아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Syria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싱가포르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Singapore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□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spc="-20" baseline="0" dirty="0" smtClean="0">
                          <a:solidFill>
                            <a:schemeClr val="tx1"/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아랍에미리트</a:t>
                      </a:r>
                      <a:endParaRPr lang="ko-KR" altLang="en-US" sz="900" b="0" u="none" kern="1200" spc="-20" baseline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United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Arab Emirates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표 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87708"/>
              </p:ext>
            </p:extLst>
          </p:nvPr>
        </p:nvGraphicFramePr>
        <p:xfrm>
          <a:off x="5824997" y="2673690"/>
          <a:ext cx="3366627" cy="27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78"/>
                <a:gridCol w="1238250"/>
                <a:gridCol w="1828799"/>
              </a:tblGrid>
              <a:tr h="2772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□</a:t>
                      </a:r>
                      <a:endParaRPr lang="ko-KR" altLang="en-US" sz="1050" b="0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한글</a:t>
                      </a:r>
                      <a:r>
                        <a:rPr lang="ko-KR" altLang="en-US" sz="1000" b="1" baseline="0" dirty="0" err="1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명</a:t>
                      </a:r>
                      <a:r>
                        <a:rPr lang="ko-KR" altLang="en-US" sz="1000" b="1" baseline="0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영문 표기 </a:t>
                      </a:r>
                      <a:r>
                        <a:rPr lang="ko-KR" altLang="en-US" sz="900" b="1" dirty="0" smtClean="0">
                          <a:solidFill>
                            <a:schemeClr val="bg1"/>
                          </a:solidFill>
                          <a:latin typeface="돋움" pitchFamily="50" charset="-127"/>
                          <a:ea typeface="돋움" pitchFamily="50" charset="-127"/>
                          <a:cs typeface="Tahoma" pitchFamily="34" charset="0"/>
                        </a:rPr>
                        <a:t>▼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돋움" pitchFamily="50" charset="-127"/>
                        <a:ea typeface="돋움" pitchFamily="50" charset="-127"/>
                        <a:cs typeface="Tahoma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13" name="그룹 212"/>
          <p:cNvGrpSpPr/>
          <p:nvPr/>
        </p:nvGrpSpPr>
        <p:grpSpPr>
          <a:xfrm>
            <a:off x="5843566" y="2352136"/>
            <a:ext cx="1747204" cy="216024"/>
            <a:chOff x="3185431" y="6208425"/>
            <a:chExt cx="1747204" cy="216024"/>
          </a:xfrm>
        </p:grpSpPr>
        <p:sp>
          <p:nvSpPr>
            <p:cNvPr id="214" name="직사각형 213"/>
            <p:cNvSpPr/>
            <p:nvPr/>
          </p:nvSpPr>
          <p:spPr>
            <a:xfrm>
              <a:off x="3185431" y="6208425"/>
              <a:ext cx="1692485" cy="216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미주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4716611" y="6208425"/>
              <a:ext cx="216024" cy="2160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2226159" y="2352136"/>
            <a:ext cx="1747204" cy="216024"/>
            <a:chOff x="3185431" y="6208425"/>
            <a:chExt cx="1747204" cy="216024"/>
          </a:xfrm>
        </p:grpSpPr>
        <p:sp>
          <p:nvSpPr>
            <p:cNvPr id="217" name="직사각형 216"/>
            <p:cNvSpPr/>
            <p:nvPr/>
          </p:nvSpPr>
          <p:spPr>
            <a:xfrm>
              <a:off x="3185431" y="6208425"/>
              <a:ext cx="1692485" cy="216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</a:rPr>
                <a:t>아시아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4716611" y="6208425"/>
              <a:ext cx="216024" cy="21602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8000"/>
                  </a:schemeClr>
                </a:gs>
                <a:gs pos="100000">
                  <a:schemeClr val="bg1">
                    <a:lumMod val="94000"/>
                  </a:schemeClr>
                </a:gs>
              </a:gsLst>
              <a:lin ang="810000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715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5430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3145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0861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85762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462915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5400675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6172200" algn="l" defTabSz="1543050" rtl="0" eaLnBrk="1" latinLnBrk="1" hangingPunct="1">
                <a:defRPr sz="3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419515"/>
              <a:r>
                <a:rPr lang="ko-KR" altLang="en-US" sz="700" dirty="0">
                  <a:gradFill>
                    <a:gsLst>
                      <a:gs pos="417">
                        <a:schemeClr val="tx1">
                          <a:lumMod val="50000"/>
                          <a:lumOff val="50000"/>
                        </a:schemeClr>
                      </a:gs>
                      <a:gs pos="60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16200000" scaled="1"/>
                  </a:gradFill>
                  <a:latin typeface="+mj-lt"/>
                  <a:ea typeface="+mj-ea"/>
                </a:rPr>
                <a:t>▼</a:t>
              </a: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7676625" y="2352136"/>
            <a:ext cx="612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ko-KR" altLang="en-US" sz="6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◀  </a:t>
            </a:r>
            <a:r>
              <a:rPr lang="ko-KR" altLang="en-US" sz="900" spc="-2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빼기</a:t>
            </a:r>
            <a:endParaRPr lang="ko-KR" altLang="en-US" sz="900" spc="-20" dirty="0">
              <a:solidFill>
                <a:schemeClr val="tx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8352900" y="2352136"/>
            <a:ext cx="828000" cy="223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">
                <a:schemeClr val="bg1">
                  <a:lumMod val="97000"/>
                </a:schemeClr>
              </a:gs>
              <a:gs pos="80000">
                <a:schemeClr val="bg1"/>
              </a:gs>
            </a:gsLst>
            <a:lin ang="16200000" scaled="1"/>
            <a:tileRect/>
          </a:gradFill>
          <a:ln w="6350">
            <a:solidFill>
              <a:srgbClr val="00B0F0"/>
            </a:solidFill>
          </a:ln>
          <a:effectLst>
            <a:outerShdw dist="3810" dir="5400000" algn="t" rotWithShape="0">
              <a:schemeClr val="bg1">
                <a:lumMod val="75000"/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en-US" altLang="ko-KR" sz="1000" b="1" spc="-20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1000" b="1" spc="-20" dirty="0" smtClean="0">
                <a:solidFill>
                  <a:srgbClr val="0070C0"/>
                </a:solidFill>
                <a:latin typeface="돋움" pitchFamily="50" charset="-127"/>
                <a:ea typeface="돋움" pitchFamily="50" charset="-127"/>
              </a:rPr>
              <a:t>그룹수정</a:t>
            </a:r>
            <a:endParaRPr lang="ko-KR" altLang="en-US" sz="1000" b="1" spc="-20" dirty="0">
              <a:solidFill>
                <a:srgbClr val="0070C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92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바이어 관리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504628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 err="1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콘텐츠</a:t>
            </a:r>
            <a:r>
              <a:rPr lang="ko-KR" altLang="en-US" sz="105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rPr>
              <a:t> 관리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902099" y="700982"/>
            <a:ext cx="914400" cy="2857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050" b="1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사이트 관리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827262" y="2644249"/>
            <a:ext cx="3367088" cy="2404051"/>
            <a:chOff x="5812748" y="9315519"/>
            <a:chExt cx="3367088" cy="2404051"/>
          </a:xfrm>
        </p:grpSpPr>
        <p:grpSp>
          <p:nvGrpSpPr>
            <p:cNvPr id="75" name="그룹 74"/>
            <p:cNvGrpSpPr/>
            <p:nvPr/>
          </p:nvGrpSpPr>
          <p:grpSpPr>
            <a:xfrm>
              <a:off x="5812748" y="9315519"/>
              <a:ext cx="3367088" cy="2404051"/>
              <a:chOff x="2647948" y="2965157"/>
              <a:chExt cx="3367088" cy="2404051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2647948" y="2965157"/>
                <a:ext cx="3367088" cy="2404051"/>
                <a:chOff x="2434546" y="10211221"/>
                <a:chExt cx="4703440" cy="2404051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2434547" y="10217502"/>
                  <a:ext cx="4703439" cy="239777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0" rIns="0" bIns="28800" rtlCol="0" anchor="ctr"/>
                <a:lstStyle/>
                <a:p>
                  <a:pPr algn="ctr" defTabSz="1245052"/>
                  <a:endParaRPr lang="ko-KR" altLang="en-US" sz="1000" spc="-20" dirty="0">
                    <a:solidFill>
                      <a:schemeClr val="bg1">
                        <a:lumMod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2434546" y="10211221"/>
                  <a:ext cx="4686834" cy="252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0" rIns="0" bIns="0" rtlCol="0" anchor="ctr"/>
                <a:lstStyle/>
                <a:p>
                  <a:pPr defTabSz="1245052">
                    <a:defRPr/>
                  </a:pPr>
                  <a:r>
                    <a:rPr lang="ko-KR" altLang="en-US" sz="900" b="1" spc="-20" dirty="0" smtClean="0">
                      <a:solidFill>
                        <a:schemeClr val="tx1"/>
                      </a:solidFill>
                      <a:latin typeface="돋움" pitchFamily="50" charset="-127"/>
                      <a:ea typeface="돋움" pitchFamily="50" charset="-127"/>
                    </a:rPr>
                    <a:t>영화  지역 그룹   </a:t>
                  </a:r>
                  <a:r>
                    <a:rPr lang="en-US" altLang="ko-KR" sz="900" b="1" spc="-2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돋움" pitchFamily="50" charset="-127"/>
                      <a:ea typeface="돋움" pitchFamily="50" charset="-127"/>
                    </a:rPr>
                    <a:t>(5)</a:t>
                  </a:r>
                  <a:endParaRPr lang="ko-KR" altLang="en-US" sz="900" b="1" spc="-2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itchFamily="50" charset="-127"/>
                    <a:ea typeface="돋움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5741665" y="3028949"/>
                <a:ext cx="141841" cy="141841"/>
                <a:chOff x="6524294" y="1189005"/>
                <a:chExt cx="360000" cy="360000"/>
              </a:xfrm>
            </p:grpSpPr>
            <p:cxnSp>
              <p:nvCxnSpPr>
                <p:cNvPr id="105" name="직선 연결선 104"/>
                <p:cNvCxnSpPr/>
                <p:nvPr/>
              </p:nvCxnSpPr>
              <p:spPr>
                <a:xfrm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 flipH="1">
                  <a:off x="6524294" y="1189005"/>
                  <a:ext cx="360000" cy="3600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6" name="직사각형 75"/>
            <p:cNvSpPr/>
            <p:nvPr/>
          </p:nvSpPr>
          <p:spPr>
            <a:xfrm>
              <a:off x="8385966" y="10616997"/>
              <a:ext cx="576000" cy="216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1000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추가</a:t>
              </a:r>
              <a:endParaRPr lang="ko-KR" altLang="en-US" sz="10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977954" y="9731297"/>
              <a:ext cx="2984012" cy="216000"/>
              <a:chOff x="5977954" y="9731297"/>
              <a:chExt cx="2984012" cy="216000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7592012" y="11052673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868112" y="11052673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5977954" y="10945316"/>
              <a:ext cx="29638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/>
            <p:cNvGrpSpPr/>
            <p:nvPr/>
          </p:nvGrpSpPr>
          <p:grpSpPr>
            <a:xfrm>
              <a:off x="5977954" y="10023397"/>
              <a:ext cx="2984012" cy="216000"/>
              <a:chOff x="5977954" y="9731297"/>
              <a:chExt cx="2984012" cy="216000"/>
            </a:xfrm>
          </p:grpSpPr>
          <p:sp>
            <p:nvSpPr>
              <p:cNvPr id="99" name="직사각형 98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5977954" y="10315497"/>
              <a:ext cx="2984012" cy="216000"/>
              <a:chOff x="5977954" y="9731297"/>
              <a:chExt cx="2984012" cy="216000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5977954" y="9731297"/>
                <a:ext cx="2350549" cy="216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>
                  <a:defRPr/>
                </a:pPr>
                <a:endParaRPr lang="ko-KR" altLang="en-US" sz="9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8385966" y="9731297"/>
                <a:ext cx="576000" cy="216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8000">
                    <a:schemeClr val="bg1">
                      <a:lumMod val="97000"/>
                    </a:schemeClr>
                  </a:gs>
                  <a:gs pos="8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ko-KR" altLang="en-US" sz="1000" spc="-20" dirty="0" smtClean="0">
                    <a:solidFill>
                      <a:schemeClr val="tx1"/>
                    </a:solidFill>
                    <a:latin typeface="돋움" pitchFamily="50" charset="-127"/>
                    <a:ea typeface="돋움" pitchFamily="50" charset="-127"/>
                  </a:rPr>
                  <a:t>삭제</a:t>
                </a:r>
                <a:endParaRPr lang="ko-KR" altLang="en-US" sz="1000" spc="-2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  <p:grpSp>
        <p:nvGrpSpPr>
          <p:cNvPr id="109" name="그룹 108"/>
          <p:cNvGrpSpPr/>
          <p:nvPr/>
        </p:nvGrpSpPr>
        <p:grpSpPr>
          <a:xfrm>
            <a:off x="144256" y="1262156"/>
            <a:ext cx="1498687" cy="5752360"/>
            <a:chOff x="144256" y="1262156"/>
            <a:chExt cx="1498687" cy="5752360"/>
          </a:xfrm>
        </p:grpSpPr>
        <p:sp>
          <p:nvSpPr>
            <p:cNvPr id="110" name="직사각형 109"/>
            <p:cNvSpPr/>
            <p:nvPr/>
          </p:nvSpPr>
          <p:spPr>
            <a:xfrm>
              <a:off x="202941" y="1994332"/>
              <a:ext cx="1440000" cy="170610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게시물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공지사항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이용 가이드 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202943" y="1262156"/>
              <a:ext cx="1440000" cy="68216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관리자 리스트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b="1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144256" y="1816408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44256" y="277174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202941" y="2908517"/>
              <a:ext cx="1440000" cy="79208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콘텐츠 권한</a:t>
              </a:r>
              <a:r>
                <a:rPr lang="en-US" altLang="ko-KR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b="1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권한</a:t>
              </a:r>
              <a:r>
                <a:rPr lang="en-US" altLang="ko-KR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정책 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5" name="직선 연결선 114"/>
            <p:cNvCxnSpPr/>
            <p:nvPr/>
          </p:nvCxnSpPr>
          <p:spPr>
            <a:xfrm>
              <a:off x="144256" y="3700605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202941" y="3878950"/>
              <a:ext cx="1440000" cy="110737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err="1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메인화면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메인팝업 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메인화면</a:t>
              </a:r>
              <a:endParaRPr lang="en-US" altLang="ko-KR" sz="1000" spc="-4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메인 팝업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144256" y="5057760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/>
            <p:cNvSpPr/>
            <p:nvPr/>
          </p:nvSpPr>
          <p:spPr>
            <a:xfrm>
              <a:off x="202941" y="5201776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</a:t>
              </a:r>
              <a:r>
                <a:rPr lang="en-US" altLang="ko-KR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관리</a:t>
              </a:r>
              <a:endParaRPr lang="en-US" altLang="ko-KR" sz="1000" b="1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spc="-4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장르 구분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4256" y="6006404"/>
              <a:ext cx="1396834" cy="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12700" dist="12700" dir="5400000" algn="t" rotWithShape="0">
                <a:schemeClr val="tx1"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직사각형 119"/>
            <p:cNvSpPr/>
            <p:nvPr/>
          </p:nvSpPr>
          <p:spPr>
            <a:xfrm>
              <a:off x="202941" y="6184750"/>
              <a:ext cx="1440000" cy="82976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>
                <a:lnSpc>
                  <a:spcPct val="140000"/>
                </a:lnSpc>
              </a:pPr>
              <a:r>
                <a:rPr lang="ko-KR" altLang="en-US" sz="1000" b="1" spc="-4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담당 지역 그룹관리</a:t>
              </a: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spc="-4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방송 담당지역 그룹관리</a:t>
              </a:r>
              <a:endParaRPr lang="en-US" altLang="ko-KR" sz="1000" spc="-40" dirty="0" smtClean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r>
                <a:rPr lang="ko-KR" altLang="en-US" sz="1000" b="1" spc="-40" smtClean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영화 </a:t>
              </a:r>
              <a:r>
                <a:rPr lang="ko-KR" altLang="en-US" sz="1000" b="1" spc="-40" dirty="0">
                  <a:solidFill>
                    <a:srgbClr val="00B0F0"/>
                  </a:solidFill>
                  <a:latin typeface="돋움" pitchFamily="50" charset="-127"/>
                  <a:ea typeface="돋움" pitchFamily="50" charset="-127"/>
                </a:rPr>
                <a:t>담당지역 그룹관리</a:t>
              </a:r>
              <a:endParaRPr lang="en-US" altLang="ko-KR" sz="1000" b="1" spc="-4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endParaRPr>
            </a:p>
            <a:p>
              <a:pPr>
                <a:lnSpc>
                  <a:spcPct val="140000"/>
                </a:lnSpc>
              </a:pPr>
              <a:endParaRPr lang="en-US" altLang="ko-KR" sz="1000" spc="-4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08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297"/>
          <a:stretch/>
        </p:blipFill>
        <p:spPr bwMode="auto">
          <a:xfrm>
            <a:off x="0" y="288132"/>
            <a:ext cx="933450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3736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8361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3909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40835" y="6696844"/>
            <a:ext cx="2493665" cy="4913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63791" y="7201931"/>
            <a:ext cx="4126551" cy="2590998"/>
            <a:chOff x="1926556" y="7162119"/>
            <a:chExt cx="4113233" cy="258263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r="3672"/>
            <a:stretch/>
          </p:blipFill>
          <p:spPr bwMode="auto">
            <a:xfrm>
              <a:off x="1926556" y="7172391"/>
              <a:ext cx="4102641" cy="2307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" r="3660"/>
            <a:stretch/>
          </p:blipFill>
          <p:spPr bwMode="auto">
            <a:xfrm>
              <a:off x="1933435" y="7174540"/>
              <a:ext cx="4095762" cy="230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>
              <a:spLocks noChangeAspect="1"/>
            </p:cNvSpPr>
            <p:nvPr/>
          </p:nvSpPr>
          <p:spPr>
            <a:xfrm>
              <a:off x="1928590" y="7162119"/>
              <a:ext cx="4100607" cy="253454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19386" y="8100834"/>
              <a:ext cx="429161" cy="429161"/>
              <a:chOff x="4167188" y="7455694"/>
              <a:chExt cx="211931" cy="21193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167188" y="7455694"/>
                <a:ext cx="211931" cy="211931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36488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85877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928589" y="9475497"/>
              <a:ext cx="4111200" cy="269258"/>
              <a:chOff x="1928589" y="9467877"/>
              <a:chExt cx="4111200" cy="269258"/>
            </a:xfrm>
          </p:grpSpPr>
          <p:sp>
            <p:nvSpPr>
              <p:cNvPr id="11" name="직사각형 10"/>
              <p:cNvSpPr>
                <a:spLocks noChangeAspect="1"/>
              </p:cNvSpPr>
              <p:nvPr/>
            </p:nvSpPr>
            <p:spPr>
              <a:xfrm>
                <a:off x="1928589" y="9467877"/>
                <a:ext cx="4111200" cy="26925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[Hot Clips]  </a:t>
                </a:r>
                <a:r>
                  <a:rPr lang="en-US" altLang="ko-KR" sz="1000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50" b="1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Get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it beauty  </a:t>
                </a:r>
                <a:r>
                  <a:rPr lang="en-US" altLang="ko-KR" sz="1050" spc="-20" dirty="0">
                    <a:solidFill>
                      <a:schemeClr val="bg1"/>
                    </a:solidFill>
                    <a:ea typeface="돋움" pitchFamily="50" charset="-127"/>
                  </a:rPr>
                  <a:t>|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Preview</a:t>
                </a:r>
                <a:endParaRPr lang="ko-KR" altLang="en-US" sz="1000" spc="-20" dirty="0">
                  <a:solidFill>
                    <a:schemeClr val="bg1"/>
                  </a:solidFill>
                  <a:ea typeface="돋움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46102" y="9535042"/>
                <a:ext cx="394722" cy="1440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en-US" altLang="ko-KR" sz="900" b="1" u="sng" spc="-20" dirty="0" smtClean="0">
                    <a:solidFill>
                      <a:srgbClr val="00B0F0"/>
                    </a:solidFill>
                    <a:latin typeface="+mj-lt"/>
                    <a:ea typeface="돋움" pitchFamily="50" charset="-127"/>
                  </a:rPr>
                  <a:t>more</a:t>
                </a:r>
                <a:endParaRPr lang="ko-KR" altLang="en-US" sz="900" b="1" u="sng" spc="-20" dirty="0">
                  <a:solidFill>
                    <a:srgbClr val="00B0F0"/>
                  </a:solidFill>
                  <a:latin typeface="+mj-lt"/>
                  <a:ea typeface="돋움" pitchFamily="50" charset="-127"/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217537" y="8574237"/>
            <a:ext cx="216024" cy="42686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21521" y="676747"/>
            <a:ext cx="1239071" cy="2880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Films</a:t>
            </a:r>
            <a:endParaRPr lang="ko-KR" altLang="en-US" sz="1200" b="1" spc="-2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81250" y="676747"/>
            <a:ext cx="926554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TV-Titles</a:t>
            </a:r>
            <a:endParaRPr lang="ko-KR" altLang="en-US" sz="1200" b="1" spc="-20" dirty="0">
              <a:solidFill>
                <a:srgbClr val="0070C0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813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079923" y="9926473"/>
            <a:ext cx="7048076" cy="2334584"/>
            <a:chOff x="2079923" y="9925092"/>
            <a:chExt cx="7048076" cy="2334584"/>
          </a:xfrm>
        </p:grpSpPr>
        <p:sp>
          <p:nvSpPr>
            <p:cNvPr id="56" name="TextBox 55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1" name="직사각형 60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2" name="직사각형 61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079923" y="12715188"/>
            <a:ext cx="7048076" cy="2334584"/>
            <a:chOff x="2079923" y="9925092"/>
            <a:chExt cx="7048076" cy="2334584"/>
          </a:xfrm>
        </p:grpSpPr>
        <p:sp>
          <p:nvSpPr>
            <p:cNvPr id="67" name="TextBox 66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2" name="직사각형 71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471287" y="7202938"/>
            <a:ext cx="2656712" cy="2334584"/>
            <a:chOff x="6471287" y="9925092"/>
            <a:chExt cx="2656712" cy="2334584"/>
          </a:xfrm>
        </p:grpSpPr>
        <p:sp>
          <p:nvSpPr>
            <p:cNvPr id="81" name="TextBox 8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4" name="직사각형 83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7" name="직사각형 86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6428523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8586788" y="64246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841582" y="64246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86850" y="64246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087607" y="6661050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7646143" y="6821868"/>
            <a:ext cx="1687414" cy="190401"/>
            <a:chOff x="7639793" y="2411413"/>
            <a:chExt cx="1687414" cy="190401"/>
          </a:xfrm>
        </p:grpSpPr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2094906" y="683037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TV-Titles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16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64" y="6831963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7213891" y="681303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algn="r" defTabSz="1245052"/>
            <a:r>
              <a:rPr lang="en-US" altLang="ko-KR" sz="1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Total Titles : </a:t>
            </a:r>
            <a:r>
              <a:rPr lang="en-US" altLang="ko-KR" sz="1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 125 </a:t>
            </a:r>
            <a:endParaRPr lang="ko-KR" altLang="en-US" sz="1000" spc="-20" dirty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677124" y="6427862"/>
            <a:ext cx="1803201" cy="219075"/>
            <a:chOff x="6431162" y="1981200"/>
            <a:chExt cx="1803201" cy="219075"/>
          </a:xfrm>
        </p:grpSpPr>
        <p:sp>
          <p:nvSpPr>
            <p:cNvPr id="119" name="직사각형 118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21" name="직선 연결선 120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7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16" y="12298125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156410" y="1524307"/>
            <a:ext cx="1800000" cy="2190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800" b="1" spc="3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30/ total: 30</a:t>
            </a:r>
            <a:endParaRPr lang="ko-KR" altLang="en-US" sz="800" b="1" spc="30" dirty="0">
              <a:solidFill>
                <a:schemeClr val="bg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90" y="7200899"/>
            <a:ext cx="4135811" cy="259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799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직사각형 100"/>
          <p:cNvSpPr/>
          <p:nvPr/>
        </p:nvSpPr>
        <p:spPr>
          <a:xfrm>
            <a:off x="6768827" y="1104602"/>
            <a:ext cx="1512000" cy="4098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4000">
                <a:schemeClr val="tx1">
                  <a:lumMod val="85000"/>
                  <a:lumOff val="15000"/>
                </a:schemeClr>
              </a:gs>
              <a:gs pos="55000">
                <a:schemeClr val="tx1">
                  <a:lumMod val="65000"/>
                  <a:lumOff val="35000"/>
                </a:schemeClr>
              </a:gs>
              <a:gs pos="89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 w="6350">
            <a:solidFill>
              <a:schemeClr val="tx1">
                <a:lumMod val="95000"/>
                <a:lumOff val="5000"/>
              </a:schemeClr>
            </a:solidFill>
          </a:ln>
          <a:effectLst>
            <a:innerShdw blurRad="1143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en-US" altLang="ko-KR" sz="1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127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Recently Viewed</a:t>
            </a:r>
            <a:endParaRPr lang="ko-KR" altLang="en-US" sz="1000" b="1" dirty="0">
              <a:ln w="3175">
                <a:noFill/>
              </a:ln>
              <a:solidFill>
                <a:schemeClr val="bg1"/>
              </a:solidFill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-489" y="1496886"/>
            <a:ext cx="9334500" cy="3228975"/>
            <a:chOff x="-489" y="1506718"/>
            <a:chExt cx="9334500" cy="3228975"/>
          </a:xfrm>
        </p:grpSpPr>
        <p:pic>
          <p:nvPicPr>
            <p:cNvPr id="155" name="Picture 2" descr="G:\[CJ] B2B Library\06_wireframe\03) 관리자화면\Mock UP\layer_gnb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9" y="1506718"/>
              <a:ext cx="9334500" cy="322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/>
            <p:cNvGrpSpPr/>
            <p:nvPr/>
          </p:nvGrpSpPr>
          <p:grpSpPr>
            <a:xfrm>
              <a:off x="143093" y="1809205"/>
              <a:ext cx="8513897" cy="2527251"/>
              <a:chOff x="143093" y="1809205"/>
              <a:chExt cx="8513897" cy="2527251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143093" y="1809205"/>
                <a:ext cx="8513897" cy="1124480"/>
                <a:chOff x="143093" y="1809205"/>
                <a:chExt cx="8513897" cy="1124480"/>
              </a:xfrm>
            </p:grpSpPr>
            <p:grpSp>
              <p:nvGrpSpPr>
                <p:cNvPr id="18" name="그룹 17"/>
                <p:cNvGrpSpPr/>
                <p:nvPr/>
              </p:nvGrpSpPr>
              <p:grpSpPr>
                <a:xfrm>
                  <a:off x="5291546" y="1809205"/>
                  <a:ext cx="1649292" cy="1124480"/>
                  <a:chOff x="5305029" y="1819037"/>
                  <a:chExt cx="1649292" cy="1124480"/>
                </a:xfrm>
              </p:grpSpPr>
              <p:sp>
                <p:nvSpPr>
                  <p:cNvPr id="16" name="직사각형 15"/>
                  <p:cNvSpPr>
                    <a:spLocks noChangeAspect="1"/>
                  </p:cNvSpPr>
                  <p:nvPr/>
                </p:nvSpPr>
                <p:spPr>
                  <a:xfrm>
                    <a:off x="5305029" y="1819037"/>
                    <a:ext cx="792000" cy="1124480"/>
                  </a:xfrm>
                  <a:prstGeom prst="rect">
                    <a:avLst/>
                  </a:prstGeom>
                  <a:blipFill>
                    <a:blip r:embed="rId21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04" name="직사각형 103"/>
                  <p:cNvSpPr>
                    <a:spLocks noChangeAspect="1"/>
                  </p:cNvSpPr>
                  <p:nvPr/>
                </p:nvSpPr>
                <p:spPr>
                  <a:xfrm>
                    <a:off x="6168294" y="1819037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7007698" y="1809205"/>
                  <a:ext cx="1649292" cy="1124480"/>
                  <a:chOff x="5305029" y="1819037"/>
                  <a:chExt cx="1649292" cy="1124480"/>
                </a:xfrm>
              </p:grpSpPr>
              <p:sp>
                <p:nvSpPr>
                  <p:cNvPr id="129" name="직사각형 128"/>
                  <p:cNvSpPr>
                    <a:spLocks noChangeAspect="1"/>
                  </p:cNvSpPr>
                  <p:nvPr/>
                </p:nvSpPr>
                <p:spPr>
                  <a:xfrm>
                    <a:off x="5305029" y="1819037"/>
                    <a:ext cx="792000" cy="1124480"/>
                  </a:xfrm>
                  <a:prstGeom prst="rect">
                    <a:avLst/>
                  </a:prstGeom>
                  <a:blipFill>
                    <a:blip r:embed="rId22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0" name="직사각형 129"/>
                  <p:cNvSpPr>
                    <a:spLocks noChangeAspect="1"/>
                  </p:cNvSpPr>
                  <p:nvPr/>
                </p:nvSpPr>
                <p:spPr>
                  <a:xfrm>
                    <a:off x="6168294" y="1819037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31" name="그룹 130"/>
                <p:cNvGrpSpPr/>
                <p:nvPr/>
              </p:nvGrpSpPr>
              <p:grpSpPr>
                <a:xfrm>
                  <a:off x="3575395" y="1809205"/>
                  <a:ext cx="1649292" cy="1124480"/>
                  <a:chOff x="5305029" y="1819037"/>
                  <a:chExt cx="1649292" cy="1124480"/>
                </a:xfrm>
              </p:grpSpPr>
              <p:sp>
                <p:nvSpPr>
                  <p:cNvPr id="132" name="직사각형 131"/>
                  <p:cNvSpPr>
                    <a:spLocks noChangeAspect="1"/>
                  </p:cNvSpPr>
                  <p:nvPr/>
                </p:nvSpPr>
                <p:spPr>
                  <a:xfrm>
                    <a:off x="5305029" y="1819037"/>
                    <a:ext cx="792000" cy="1124480"/>
                  </a:xfrm>
                  <a:prstGeom prst="rect">
                    <a:avLst/>
                  </a:prstGeom>
                  <a:blipFill>
                    <a:blip r:embed="rId23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3" name="직사각형 132"/>
                  <p:cNvSpPr>
                    <a:spLocks noChangeAspect="1"/>
                  </p:cNvSpPr>
                  <p:nvPr/>
                </p:nvSpPr>
                <p:spPr>
                  <a:xfrm>
                    <a:off x="6168294" y="1819037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43093" y="1809205"/>
                  <a:ext cx="1649292" cy="1124480"/>
                  <a:chOff x="5305029" y="1819037"/>
                  <a:chExt cx="1649292" cy="1124480"/>
                </a:xfrm>
              </p:grpSpPr>
              <p:sp>
                <p:nvSpPr>
                  <p:cNvPr id="135" name="직사각형 134"/>
                  <p:cNvSpPr>
                    <a:spLocks noChangeAspect="1"/>
                  </p:cNvSpPr>
                  <p:nvPr/>
                </p:nvSpPr>
                <p:spPr>
                  <a:xfrm>
                    <a:off x="5305029" y="1819037"/>
                    <a:ext cx="792000" cy="1124480"/>
                  </a:xfrm>
                  <a:prstGeom prst="rect">
                    <a:avLst/>
                  </a:prstGeom>
                  <a:blipFill>
                    <a:blip r:embed="rId24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6" name="직사각형 135"/>
                  <p:cNvSpPr>
                    <a:spLocks noChangeAspect="1"/>
                  </p:cNvSpPr>
                  <p:nvPr/>
                </p:nvSpPr>
                <p:spPr>
                  <a:xfrm>
                    <a:off x="6168294" y="1819037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37" name="그룹 136"/>
                <p:cNvGrpSpPr/>
                <p:nvPr/>
              </p:nvGrpSpPr>
              <p:grpSpPr>
                <a:xfrm>
                  <a:off x="1859244" y="1809205"/>
                  <a:ext cx="1649292" cy="1124480"/>
                  <a:chOff x="5305029" y="1819037"/>
                  <a:chExt cx="1649292" cy="1124480"/>
                </a:xfrm>
              </p:grpSpPr>
              <p:sp>
                <p:nvSpPr>
                  <p:cNvPr id="138" name="직사각형 137"/>
                  <p:cNvSpPr>
                    <a:spLocks noChangeAspect="1"/>
                  </p:cNvSpPr>
                  <p:nvPr/>
                </p:nvSpPr>
                <p:spPr>
                  <a:xfrm>
                    <a:off x="5305029" y="1819037"/>
                    <a:ext cx="792000" cy="1124480"/>
                  </a:xfrm>
                  <a:prstGeom prst="rect">
                    <a:avLst/>
                  </a:prstGeom>
                  <a:blipFill>
                    <a:blip r:embed="rId25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9" name="직사각형 138"/>
                  <p:cNvSpPr>
                    <a:spLocks noChangeAspect="1"/>
                  </p:cNvSpPr>
                  <p:nvPr/>
                </p:nvSpPr>
                <p:spPr>
                  <a:xfrm>
                    <a:off x="6168294" y="1819037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</p:grpSp>
          <p:grpSp>
            <p:nvGrpSpPr>
              <p:cNvPr id="28" name="그룹 27"/>
              <p:cNvGrpSpPr/>
              <p:nvPr/>
            </p:nvGrpSpPr>
            <p:grpSpPr>
              <a:xfrm>
                <a:off x="143093" y="3211976"/>
                <a:ext cx="8513897" cy="1124480"/>
                <a:chOff x="143093" y="3211976"/>
                <a:chExt cx="8513897" cy="1124480"/>
              </a:xfrm>
            </p:grpSpPr>
            <p:grpSp>
              <p:nvGrpSpPr>
                <p:cNvPr id="140" name="그룹 139"/>
                <p:cNvGrpSpPr/>
                <p:nvPr/>
              </p:nvGrpSpPr>
              <p:grpSpPr>
                <a:xfrm>
                  <a:off x="5291546" y="3211976"/>
                  <a:ext cx="1649292" cy="1124480"/>
                  <a:chOff x="5305029" y="1717472"/>
                  <a:chExt cx="1649292" cy="1124480"/>
                </a:xfrm>
              </p:grpSpPr>
              <p:sp>
                <p:nvSpPr>
                  <p:cNvPr id="141" name="직사각형 140"/>
                  <p:cNvSpPr>
                    <a:spLocks noChangeAspect="1"/>
                  </p:cNvSpPr>
                  <p:nvPr/>
                </p:nvSpPr>
                <p:spPr>
                  <a:xfrm>
                    <a:off x="5305029" y="1717472"/>
                    <a:ext cx="792000" cy="1124480"/>
                  </a:xfrm>
                  <a:prstGeom prst="rect">
                    <a:avLst/>
                  </a:prstGeom>
                  <a:blipFill>
                    <a:blip r:embed="rId26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42" name="직사각형 141"/>
                  <p:cNvSpPr>
                    <a:spLocks noChangeAspect="1"/>
                  </p:cNvSpPr>
                  <p:nvPr/>
                </p:nvSpPr>
                <p:spPr>
                  <a:xfrm>
                    <a:off x="6168294" y="1717472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43" name="그룹 142"/>
                <p:cNvGrpSpPr/>
                <p:nvPr/>
              </p:nvGrpSpPr>
              <p:grpSpPr>
                <a:xfrm>
                  <a:off x="7007698" y="3211976"/>
                  <a:ext cx="1649292" cy="1124480"/>
                  <a:chOff x="5305029" y="1717472"/>
                  <a:chExt cx="1649292" cy="1124480"/>
                </a:xfrm>
              </p:grpSpPr>
              <p:sp>
                <p:nvSpPr>
                  <p:cNvPr id="144" name="직사각형 143"/>
                  <p:cNvSpPr>
                    <a:spLocks noChangeAspect="1"/>
                  </p:cNvSpPr>
                  <p:nvPr/>
                </p:nvSpPr>
                <p:spPr>
                  <a:xfrm>
                    <a:off x="5305029" y="1717472"/>
                    <a:ext cx="792000" cy="1124480"/>
                  </a:xfrm>
                  <a:prstGeom prst="rect">
                    <a:avLst/>
                  </a:prstGeom>
                  <a:blipFill>
                    <a:blip r:embed="rId27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45" name="직사각형 144"/>
                  <p:cNvSpPr>
                    <a:spLocks noChangeAspect="1"/>
                  </p:cNvSpPr>
                  <p:nvPr/>
                </p:nvSpPr>
                <p:spPr>
                  <a:xfrm>
                    <a:off x="6168294" y="1717472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3575395" y="3211976"/>
                  <a:ext cx="1649292" cy="1124480"/>
                  <a:chOff x="5305029" y="1717472"/>
                  <a:chExt cx="1649292" cy="1124480"/>
                </a:xfrm>
              </p:grpSpPr>
              <p:sp>
                <p:nvSpPr>
                  <p:cNvPr id="147" name="직사각형 146"/>
                  <p:cNvSpPr>
                    <a:spLocks noChangeAspect="1"/>
                  </p:cNvSpPr>
                  <p:nvPr/>
                </p:nvSpPr>
                <p:spPr>
                  <a:xfrm>
                    <a:off x="5305029" y="1717472"/>
                    <a:ext cx="792000" cy="1124480"/>
                  </a:xfrm>
                  <a:prstGeom prst="rect">
                    <a:avLst/>
                  </a:prstGeom>
                  <a:blipFill>
                    <a:blip r:embed="rId28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48" name="직사각형 147"/>
                  <p:cNvSpPr>
                    <a:spLocks noChangeAspect="1"/>
                  </p:cNvSpPr>
                  <p:nvPr/>
                </p:nvSpPr>
                <p:spPr>
                  <a:xfrm>
                    <a:off x="6168294" y="1717472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49" name="그룹 148"/>
                <p:cNvGrpSpPr/>
                <p:nvPr/>
              </p:nvGrpSpPr>
              <p:grpSpPr>
                <a:xfrm>
                  <a:off x="143093" y="3211976"/>
                  <a:ext cx="1649292" cy="1124480"/>
                  <a:chOff x="5305029" y="1717472"/>
                  <a:chExt cx="1649292" cy="1124480"/>
                </a:xfrm>
              </p:grpSpPr>
              <p:sp>
                <p:nvSpPr>
                  <p:cNvPr id="150" name="직사각형 149"/>
                  <p:cNvSpPr>
                    <a:spLocks noChangeAspect="1"/>
                  </p:cNvSpPr>
                  <p:nvPr/>
                </p:nvSpPr>
                <p:spPr>
                  <a:xfrm>
                    <a:off x="5305029" y="1717472"/>
                    <a:ext cx="792000" cy="1124480"/>
                  </a:xfrm>
                  <a:prstGeom prst="rect">
                    <a:avLst/>
                  </a:prstGeom>
                  <a:blipFill>
                    <a:blip r:embed="rId27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51" name="직사각형 150"/>
                  <p:cNvSpPr>
                    <a:spLocks noChangeAspect="1"/>
                  </p:cNvSpPr>
                  <p:nvPr/>
                </p:nvSpPr>
                <p:spPr>
                  <a:xfrm>
                    <a:off x="6168294" y="1717472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52" name="그룹 151"/>
                <p:cNvGrpSpPr/>
                <p:nvPr/>
              </p:nvGrpSpPr>
              <p:grpSpPr>
                <a:xfrm>
                  <a:off x="1859244" y="3211976"/>
                  <a:ext cx="1649292" cy="1124480"/>
                  <a:chOff x="5305029" y="1717472"/>
                  <a:chExt cx="1649292" cy="1124480"/>
                </a:xfrm>
              </p:grpSpPr>
              <p:sp>
                <p:nvSpPr>
                  <p:cNvPr id="153" name="직사각형 152"/>
                  <p:cNvSpPr>
                    <a:spLocks noChangeAspect="1"/>
                  </p:cNvSpPr>
                  <p:nvPr/>
                </p:nvSpPr>
                <p:spPr>
                  <a:xfrm>
                    <a:off x="5305029" y="1717472"/>
                    <a:ext cx="792000" cy="1124480"/>
                  </a:xfrm>
                  <a:prstGeom prst="rect">
                    <a:avLst/>
                  </a:prstGeom>
                  <a:blipFill>
                    <a:blip r:embed="rId24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54" name="직사각형 153"/>
                  <p:cNvSpPr>
                    <a:spLocks noChangeAspect="1"/>
                  </p:cNvSpPr>
                  <p:nvPr/>
                </p:nvSpPr>
                <p:spPr>
                  <a:xfrm>
                    <a:off x="6168294" y="1717472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85" name="Picture 13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48"/>
          <a:stretch/>
        </p:blipFill>
        <p:spPr bwMode="auto">
          <a:xfrm>
            <a:off x="646" y="6421828"/>
            <a:ext cx="1790700" cy="823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직사각형 185"/>
          <p:cNvSpPr/>
          <p:nvPr/>
        </p:nvSpPr>
        <p:spPr>
          <a:xfrm>
            <a:off x="151806" y="6430137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152756" y="6798635"/>
            <a:ext cx="1533286" cy="223200"/>
            <a:chOff x="152756" y="2331087"/>
            <a:chExt cx="1533286" cy="223200"/>
          </a:xfrm>
        </p:grpSpPr>
        <p:pic>
          <p:nvPicPr>
            <p:cNvPr id="188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" name="직사각형 188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200" name="직사각형 199"/>
          <p:cNvSpPr/>
          <p:nvPr/>
        </p:nvSpPr>
        <p:spPr>
          <a:xfrm>
            <a:off x="152400" y="7098511"/>
            <a:ext cx="171103" cy="324000"/>
          </a:xfrm>
          <a:prstGeom prst="rect">
            <a:avLst/>
          </a:prstGeom>
          <a:blipFill dpi="0" rotWithShape="1">
            <a:blip r:embed="rId31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201" name="표 2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616570"/>
              </p:ext>
            </p:extLst>
          </p:nvPr>
        </p:nvGraphicFramePr>
        <p:xfrm>
          <a:off x="356321" y="7074316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8" name="그룹 157"/>
          <p:cNvGrpSpPr/>
          <p:nvPr/>
        </p:nvGrpSpPr>
        <p:grpSpPr>
          <a:xfrm>
            <a:off x="126915" y="7619257"/>
            <a:ext cx="1533286" cy="223200"/>
            <a:chOff x="126915" y="3054987"/>
            <a:chExt cx="1533286" cy="223200"/>
          </a:xfrm>
        </p:grpSpPr>
        <p:pic>
          <p:nvPicPr>
            <p:cNvPr id="160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직사각형 160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Episodes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52400" y="7926753"/>
            <a:ext cx="171103" cy="864000"/>
          </a:xfrm>
          <a:prstGeom prst="rect">
            <a:avLst/>
          </a:prstGeom>
          <a:blipFill dpi="0" rotWithShape="1">
            <a:blip r:embed="rId32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63" name="표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47681"/>
              </p:ext>
            </p:extLst>
          </p:nvPr>
        </p:nvGraphicFramePr>
        <p:xfrm>
          <a:off x="356321" y="7910178"/>
          <a:ext cx="10286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to 12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12 -24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25Episodes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Weekly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4" name="그룹 163"/>
          <p:cNvGrpSpPr/>
          <p:nvPr/>
        </p:nvGrpSpPr>
        <p:grpSpPr>
          <a:xfrm>
            <a:off x="126915" y="8946230"/>
            <a:ext cx="1533286" cy="223200"/>
            <a:chOff x="126915" y="3054987"/>
            <a:chExt cx="1533286" cy="223200"/>
          </a:xfrm>
        </p:grpSpPr>
        <p:pic>
          <p:nvPicPr>
            <p:cNvPr id="165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직사각형 165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Format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152400" y="9253726"/>
            <a:ext cx="171103" cy="540000"/>
          </a:xfrm>
          <a:prstGeom prst="rect">
            <a:avLst/>
          </a:prstGeom>
          <a:blipFill dpi="0" rotWithShape="1">
            <a:blip r:embed="rId32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68" name="표 1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23363"/>
              </p:ext>
            </p:extLst>
          </p:nvPr>
        </p:nvGraphicFramePr>
        <p:xfrm>
          <a:off x="356321" y="9237151"/>
          <a:ext cx="102869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7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297"/>
          <a:stretch/>
        </p:blipFill>
        <p:spPr bwMode="auto">
          <a:xfrm>
            <a:off x="0" y="288132"/>
            <a:ext cx="933450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3736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8361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3909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40835" y="6696844"/>
            <a:ext cx="2493665" cy="4913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63791" y="7201931"/>
            <a:ext cx="4126551" cy="2590998"/>
            <a:chOff x="1926556" y="7162119"/>
            <a:chExt cx="4113233" cy="258263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r="3672"/>
            <a:stretch/>
          </p:blipFill>
          <p:spPr bwMode="auto">
            <a:xfrm>
              <a:off x="1926556" y="7172391"/>
              <a:ext cx="4102641" cy="2307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" r="3660"/>
            <a:stretch/>
          </p:blipFill>
          <p:spPr bwMode="auto">
            <a:xfrm>
              <a:off x="1933435" y="7174540"/>
              <a:ext cx="4095762" cy="230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>
              <a:spLocks noChangeAspect="1"/>
            </p:cNvSpPr>
            <p:nvPr/>
          </p:nvSpPr>
          <p:spPr>
            <a:xfrm>
              <a:off x="1928590" y="7162119"/>
              <a:ext cx="4100607" cy="253454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19386" y="8100834"/>
              <a:ext cx="429161" cy="429161"/>
              <a:chOff x="4167188" y="7455694"/>
              <a:chExt cx="211931" cy="21193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167188" y="7455694"/>
                <a:ext cx="211931" cy="211931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36488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85877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928589" y="9475497"/>
              <a:ext cx="4111200" cy="269258"/>
              <a:chOff x="1928589" y="9467877"/>
              <a:chExt cx="4111200" cy="269258"/>
            </a:xfrm>
          </p:grpSpPr>
          <p:sp>
            <p:nvSpPr>
              <p:cNvPr id="11" name="직사각형 10"/>
              <p:cNvSpPr>
                <a:spLocks noChangeAspect="1"/>
              </p:cNvSpPr>
              <p:nvPr/>
            </p:nvSpPr>
            <p:spPr>
              <a:xfrm>
                <a:off x="1928589" y="9467877"/>
                <a:ext cx="4111200" cy="26925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[Hot Clips]  </a:t>
                </a:r>
                <a:r>
                  <a:rPr lang="en-US" altLang="ko-KR" sz="1000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50" b="1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Get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it beauty  </a:t>
                </a:r>
                <a:r>
                  <a:rPr lang="en-US" altLang="ko-KR" sz="1050" spc="-20" dirty="0">
                    <a:solidFill>
                      <a:schemeClr val="bg1"/>
                    </a:solidFill>
                    <a:ea typeface="돋움" pitchFamily="50" charset="-127"/>
                  </a:rPr>
                  <a:t>|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Preview</a:t>
                </a:r>
                <a:endParaRPr lang="ko-KR" altLang="en-US" sz="1000" spc="-20" dirty="0">
                  <a:solidFill>
                    <a:schemeClr val="bg1"/>
                  </a:solidFill>
                  <a:ea typeface="돋움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46102" y="9535042"/>
                <a:ext cx="394722" cy="1440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en-US" altLang="ko-KR" sz="900" b="1" u="sng" spc="-20" dirty="0" smtClean="0">
                    <a:solidFill>
                      <a:srgbClr val="00B0F0"/>
                    </a:solidFill>
                    <a:latin typeface="+mj-lt"/>
                    <a:ea typeface="돋움" pitchFamily="50" charset="-127"/>
                  </a:rPr>
                  <a:t>more</a:t>
                </a:r>
                <a:endParaRPr lang="ko-KR" altLang="en-US" sz="900" b="1" u="sng" spc="-20" dirty="0">
                  <a:solidFill>
                    <a:srgbClr val="00B0F0"/>
                  </a:solidFill>
                  <a:latin typeface="+mj-lt"/>
                  <a:ea typeface="돋움" pitchFamily="50" charset="-127"/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217537" y="8574237"/>
            <a:ext cx="216024" cy="42686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21521" y="676747"/>
            <a:ext cx="1239071" cy="2880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Films</a:t>
            </a:r>
            <a:endParaRPr lang="ko-KR" altLang="en-US" sz="1200" b="1" spc="-2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81250" y="676747"/>
            <a:ext cx="926554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TV-Titles</a:t>
            </a:r>
            <a:endParaRPr lang="ko-KR" altLang="en-US" sz="1200" b="1" spc="-20" dirty="0">
              <a:solidFill>
                <a:srgbClr val="0070C0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813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079923" y="9926473"/>
            <a:ext cx="7048076" cy="2334584"/>
            <a:chOff x="2079923" y="9925092"/>
            <a:chExt cx="7048076" cy="2334584"/>
          </a:xfrm>
        </p:grpSpPr>
        <p:sp>
          <p:nvSpPr>
            <p:cNvPr id="56" name="TextBox 55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1" name="직사각형 60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2" name="직사각형 61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079923" y="12715188"/>
            <a:ext cx="7048076" cy="2334584"/>
            <a:chOff x="2079923" y="9925092"/>
            <a:chExt cx="7048076" cy="2334584"/>
          </a:xfrm>
        </p:grpSpPr>
        <p:sp>
          <p:nvSpPr>
            <p:cNvPr id="67" name="TextBox 66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2" name="직사각형 71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471287" y="7202938"/>
            <a:ext cx="2656712" cy="2334584"/>
            <a:chOff x="6471287" y="9925092"/>
            <a:chExt cx="2656712" cy="2334584"/>
          </a:xfrm>
        </p:grpSpPr>
        <p:sp>
          <p:nvSpPr>
            <p:cNvPr id="81" name="TextBox 8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4" name="직사각형 83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7" name="직사각형 86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6428523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8586788" y="64246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841582" y="64246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86850" y="64246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087607" y="6661050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7646143" y="6821868"/>
            <a:ext cx="1687414" cy="190401"/>
            <a:chOff x="7639793" y="2411413"/>
            <a:chExt cx="1687414" cy="190401"/>
          </a:xfrm>
        </p:grpSpPr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2094906" y="683037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TV-Titles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16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64" y="6831963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7213891" y="681303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algn="r" defTabSz="1245052"/>
            <a:r>
              <a:rPr lang="en-US" altLang="ko-KR" sz="1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Total Titles : </a:t>
            </a:r>
            <a:r>
              <a:rPr lang="en-US" altLang="ko-KR" sz="1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 125 </a:t>
            </a:r>
            <a:endParaRPr lang="ko-KR" altLang="en-US" sz="1000" spc="-20" dirty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677124" y="6427862"/>
            <a:ext cx="1803201" cy="219075"/>
            <a:chOff x="6431162" y="1981200"/>
            <a:chExt cx="1803201" cy="219075"/>
          </a:xfrm>
        </p:grpSpPr>
        <p:sp>
          <p:nvSpPr>
            <p:cNvPr id="119" name="직사각형 118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21" name="직선 연결선 120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/>
          <p:cNvGrpSpPr/>
          <p:nvPr/>
        </p:nvGrpSpPr>
        <p:grpSpPr>
          <a:xfrm>
            <a:off x="3349280" y="9926473"/>
            <a:ext cx="4309675" cy="2486026"/>
            <a:chOff x="3315451" y="7215178"/>
            <a:chExt cx="4309675" cy="2486026"/>
          </a:xfrm>
        </p:grpSpPr>
        <p:sp>
          <p:nvSpPr>
            <p:cNvPr id="123" name="직사각형 100"/>
            <p:cNvSpPr/>
            <p:nvPr/>
          </p:nvSpPr>
          <p:spPr>
            <a:xfrm>
              <a:off x="3315451" y="7215178"/>
              <a:ext cx="4309675" cy="2486026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09675" h="2437636">
                  <a:moveTo>
                    <a:pt x="195899" y="1678302"/>
                  </a:moveTo>
                  <a:cubicBezTo>
                    <a:pt x="196066" y="1052447"/>
                    <a:pt x="197818" y="625855"/>
                    <a:pt x="197985" y="0"/>
                  </a:cubicBezTo>
                  <a:lnTo>
                    <a:pt x="4309675" y="0"/>
                  </a:lnTo>
                  <a:lnTo>
                    <a:pt x="4309675" y="2437636"/>
                  </a:lnTo>
                  <a:lnTo>
                    <a:pt x="197985" y="2437636"/>
                  </a:lnTo>
                  <a:cubicBezTo>
                    <a:pt x="196039" y="2109341"/>
                    <a:pt x="197735" y="2181413"/>
                    <a:pt x="197485" y="1925191"/>
                  </a:cubicBezTo>
                  <a:cubicBezTo>
                    <a:pt x="82309" y="1762829"/>
                    <a:pt x="108502" y="1789255"/>
                    <a:pt x="0" y="1630389"/>
                  </a:cubicBezTo>
                  <a:lnTo>
                    <a:pt x="195899" y="1678302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tIns="180000" rIns="360000" bIns="72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Quiz From God, season2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(2011)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60min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X 12 episodes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HD 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Entertainment </a:t>
              </a:r>
              <a:r>
                <a:rPr lang="ko-KR" altLang="en-US" sz="300" dirty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Channel :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tvN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:</a:t>
              </a:r>
              <a:r>
                <a:rPr lang="ko-KR" altLang="en-US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Ryu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Duk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Hwan, Yoon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Joo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Hee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, Choi Jung Woo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Concept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solve…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The Drama deals with criminal cases and rare disease such as porphyria, phenylketonuria and …</a:t>
              </a: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7349480" y="7382009"/>
              <a:ext cx="137464" cy="137464"/>
              <a:chOff x="12965802" y="13105556"/>
              <a:chExt cx="360000" cy="360000"/>
            </a:xfrm>
          </p:grpSpPr>
          <p:cxnSp>
            <p:nvCxnSpPr>
              <p:cNvPr id="125" name="직선 연결선 124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7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16" y="12298125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61" y="10649066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직사각형 100"/>
          <p:cNvSpPr/>
          <p:nvPr/>
        </p:nvSpPr>
        <p:spPr>
          <a:xfrm>
            <a:off x="8249266" y="1104602"/>
            <a:ext cx="1073780" cy="4098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4000">
                <a:schemeClr val="tx1">
                  <a:lumMod val="85000"/>
                  <a:lumOff val="15000"/>
                </a:schemeClr>
              </a:gs>
              <a:gs pos="55000">
                <a:schemeClr val="tx1">
                  <a:lumMod val="65000"/>
                  <a:lumOff val="35000"/>
                </a:schemeClr>
              </a:gs>
              <a:gs pos="89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 w="6350">
            <a:solidFill>
              <a:schemeClr val="tx1">
                <a:lumMod val="95000"/>
                <a:lumOff val="5000"/>
              </a:schemeClr>
            </a:solidFill>
          </a:ln>
          <a:effectLst>
            <a:innerShdw blurRad="114300">
              <a:prstClr val="black">
                <a:alpha val="8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11" tIns="27911" rIns="27911" bIns="27911" rtlCol="0" anchor="ctr"/>
          <a:lstStyle/>
          <a:p>
            <a:pPr algn="ctr" defTabSz="1543050"/>
            <a:r>
              <a:rPr lang="en-US" altLang="ko-KR" sz="1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127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ahoma" pitchFamily="34" charset="0"/>
                <a:cs typeface="Tahoma" pitchFamily="34" charset="0"/>
              </a:rPr>
              <a:t>Favorites</a:t>
            </a:r>
            <a:endParaRPr lang="ko-KR" altLang="en-US" sz="1000" b="1" dirty="0">
              <a:ln w="3175">
                <a:noFill/>
              </a:ln>
              <a:solidFill>
                <a:schemeClr val="bg1"/>
              </a:solidFill>
              <a:effectLst>
                <a:outerShdw blurRad="38100" dist="12700" dir="5400000" algn="t" rotWithShape="0">
                  <a:prstClr val="black">
                    <a:alpha val="40000"/>
                  </a:prstClr>
                </a:outerShdw>
              </a:effectLst>
              <a:latin typeface="+mj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-489" y="1496886"/>
            <a:ext cx="9334500" cy="3228975"/>
            <a:chOff x="-489" y="1496886"/>
            <a:chExt cx="9334500" cy="3228975"/>
          </a:xfrm>
        </p:grpSpPr>
        <p:grpSp>
          <p:nvGrpSpPr>
            <p:cNvPr id="31" name="그룹 30"/>
            <p:cNvGrpSpPr/>
            <p:nvPr/>
          </p:nvGrpSpPr>
          <p:grpSpPr>
            <a:xfrm>
              <a:off x="-489" y="1496886"/>
              <a:ext cx="9334500" cy="3228975"/>
              <a:chOff x="-489" y="1506718"/>
              <a:chExt cx="9334500" cy="3228975"/>
            </a:xfrm>
          </p:grpSpPr>
          <p:pic>
            <p:nvPicPr>
              <p:cNvPr id="155" name="Picture 2" descr="G:\[CJ] B2B Library\06_wireframe\03) 관리자화면\Mock UP\layer_gnb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89" y="1506718"/>
                <a:ext cx="9334500" cy="3228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143093" y="1812932"/>
                <a:ext cx="8513897" cy="1124480"/>
                <a:chOff x="143093" y="1812932"/>
                <a:chExt cx="8513897" cy="1124480"/>
              </a:xfrm>
            </p:grpSpPr>
            <p:grpSp>
              <p:nvGrpSpPr>
                <p:cNvPr id="18" name="그룹 17"/>
                <p:cNvGrpSpPr/>
                <p:nvPr/>
              </p:nvGrpSpPr>
              <p:grpSpPr>
                <a:xfrm>
                  <a:off x="5291546" y="1812932"/>
                  <a:ext cx="1649292" cy="1124480"/>
                  <a:chOff x="5305029" y="1822764"/>
                  <a:chExt cx="1649292" cy="1124480"/>
                </a:xfrm>
              </p:grpSpPr>
              <p:sp>
                <p:nvSpPr>
                  <p:cNvPr id="16" name="직사각형 15"/>
                  <p:cNvSpPr>
                    <a:spLocks noChangeAspect="1"/>
                  </p:cNvSpPr>
                  <p:nvPr/>
                </p:nvSpPr>
                <p:spPr>
                  <a:xfrm>
                    <a:off x="5305029" y="1822764"/>
                    <a:ext cx="792000" cy="1124480"/>
                  </a:xfrm>
                  <a:prstGeom prst="rect">
                    <a:avLst/>
                  </a:prstGeom>
                  <a:blipFill>
                    <a:blip r:embed="rId19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04" name="직사각형 103"/>
                  <p:cNvSpPr>
                    <a:spLocks noChangeAspect="1"/>
                  </p:cNvSpPr>
                  <p:nvPr/>
                </p:nvSpPr>
                <p:spPr>
                  <a:xfrm>
                    <a:off x="6168294" y="1822764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a typeface="돋움" pitchFamily="50" charset="-127"/>
                      </a:rPr>
                      <a:t>Add: 10.24.2011</a:t>
                    </a: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7007698" y="1812932"/>
                  <a:ext cx="1649292" cy="1124480"/>
                  <a:chOff x="5305029" y="1822764"/>
                  <a:chExt cx="1649292" cy="1124480"/>
                </a:xfrm>
              </p:grpSpPr>
              <p:sp>
                <p:nvSpPr>
                  <p:cNvPr id="129" name="직사각형 128"/>
                  <p:cNvSpPr>
                    <a:spLocks noChangeAspect="1"/>
                  </p:cNvSpPr>
                  <p:nvPr/>
                </p:nvSpPr>
                <p:spPr>
                  <a:xfrm>
                    <a:off x="5305029" y="1822764"/>
                    <a:ext cx="792000" cy="1124480"/>
                  </a:xfrm>
                  <a:prstGeom prst="rect">
                    <a:avLst/>
                  </a:prstGeom>
                  <a:blipFill>
                    <a:blip r:embed="rId19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0" name="직사각형 129"/>
                  <p:cNvSpPr>
                    <a:spLocks noChangeAspect="1"/>
                  </p:cNvSpPr>
                  <p:nvPr/>
                </p:nvSpPr>
                <p:spPr>
                  <a:xfrm>
                    <a:off x="6168294" y="1822764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Drama</a:t>
                    </a:r>
                  </a:p>
                  <a:p>
                    <a:endParaRPr lang="en-US" altLang="ko-KR" sz="9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a typeface="돋움" pitchFamily="50" charset="-127"/>
                      </a:rPr>
                      <a:t>Add: 10.24.2011</a:t>
                    </a:r>
                  </a:p>
                </p:txBody>
              </p:sp>
            </p:grpSp>
            <p:grpSp>
              <p:nvGrpSpPr>
                <p:cNvPr id="131" name="그룹 130"/>
                <p:cNvGrpSpPr/>
                <p:nvPr/>
              </p:nvGrpSpPr>
              <p:grpSpPr>
                <a:xfrm>
                  <a:off x="3575395" y="1812932"/>
                  <a:ext cx="1649292" cy="1124480"/>
                  <a:chOff x="5305029" y="1822764"/>
                  <a:chExt cx="1649292" cy="1124480"/>
                </a:xfrm>
              </p:grpSpPr>
              <p:sp>
                <p:nvSpPr>
                  <p:cNvPr id="132" name="직사각형 131"/>
                  <p:cNvSpPr>
                    <a:spLocks noChangeAspect="1"/>
                  </p:cNvSpPr>
                  <p:nvPr/>
                </p:nvSpPr>
                <p:spPr>
                  <a:xfrm>
                    <a:off x="5305029" y="1822764"/>
                    <a:ext cx="792000" cy="1124480"/>
                  </a:xfrm>
                  <a:prstGeom prst="rect">
                    <a:avLst/>
                  </a:prstGeom>
                  <a:blipFill>
                    <a:blip r:embed="rId19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3" name="직사각형 132"/>
                  <p:cNvSpPr>
                    <a:spLocks noChangeAspect="1"/>
                  </p:cNvSpPr>
                  <p:nvPr/>
                </p:nvSpPr>
                <p:spPr>
                  <a:xfrm>
                    <a:off x="6168294" y="1822764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</a:t>
                    </a:r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Drama</a:t>
                    </a:r>
                  </a:p>
                  <a:p>
                    <a:endPara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a typeface="돋움" pitchFamily="50" charset="-127"/>
                      </a:rPr>
                      <a:t>Add: 10.24.2011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43093" y="1812932"/>
                  <a:ext cx="1649292" cy="1124480"/>
                  <a:chOff x="5305029" y="1822764"/>
                  <a:chExt cx="1649292" cy="1124480"/>
                </a:xfrm>
              </p:grpSpPr>
              <p:sp>
                <p:nvSpPr>
                  <p:cNvPr id="135" name="직사각형 134"/>
                  <p:cNvSpPr>
                    <a:spLocks noChangeAspect="1"/>
                  </p:cNvSpPr>
                  <p:nvPr/>
                </p:nvSpPr>
                <p:spPr>
                  <a:xfrm>
                    <a:off x="5305029" y="1822764"/>
                    <a:ext cx="792000" cy="1124480"/>
                  </a:xfrm>
                  <a:prstGeom prst="rect">
                    <a:avLst/>
                  </a:prstGeom>
                  <a:blipFill>
                    <a:blip r:embed="rId20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6" name="직사각형 135"/>
                  <p:cNvSpPr>
                    <a:spLocks noChangeAspect="1"/>
                  </p:cNvSpPr>
                  <p:nvPr/>
                </p:nvSpPr>
                <p:spPr>
                  <a:xfrm>
                    <a:off x="6168294" y="1822764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</a:t>
                    </a:r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Drama</a:t>
                    </a:r>
                    <a:endPara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endParaRPr lang="en-US" altLang="ko-KR" sz="800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a typeface="돋움" pitchFamily="50" charset="-127"/>
                      </a:rPr>
                      <a:t>Add: 10.24.2011</a:t>
                    </a:r>
                  </a:p>
                  <a:p>
                    <a:endParaRPr lang="en-US" altLang="ko-KR" sz="900" dirty="0" err="1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</p:txBody>
              </p:sp>
            </p:grpSp>
            <p:grpSp>
              <p:nvGrpSpPr>
                <p:cNvPr id="137" name="그룹 136"/>
                <p:cNvGrpSpPr/>
                <p:nvPr/>
              </p:nvGrpSpPr>
              <p:grpSpPr>
                <a:xfrm>
                  <a:off x="1859244" y="1812932"/>
                  <a:ext cx="1649292" cy="1124480"/>
                  <a:chOff x="5305029" y="1822764"/>
                  <a:chExt cx="1649292" cy="1124480"/>
                </a:xfrm>
              </p:grpSpPr>
              <p:sp>
                <p:nvSpPr>
                  <p:cNvPr id="138" name="직사각형 137"/>
                  <p:cNvSpPr>
                    <a:spLocks noChangeAspect="1"/>
                  </p:cNvSpPr>
                  <p:nvPr/>
                </p:nvSpPr>
                <p:spPr>
                  <a:xfrm>
                    <a:off x="5305029" y="1822764"/>
                    <a:ext cx="792000" cy="1124480"/>
                  </a:xfrm>
                  <a:prstGeom prst="rect">
                    <a:avLst/>
                  </a:prstGeom>
                  <a:blipFill>
                    <a:blip r:embed="rId21" cstate="print"/>
                    <a:stretch>
                      <a:fillRect/>
                    </a:stretch>
                  </a:blip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ctr"/>
                  <a:lstStyle/>
                  <a:p>
                    <a:pPr algn="ctr" defTabSz="1245052"/>
                    <a:endParaRPr lang="ko-KR" altLang="en-US" sz="1000" spc="-20" dirty="0">
                      <a:solidFill>
                        <a:schemeClr val="bg1">
                          <a:lumMod val="50000"/>
                        </a:schemeClr>
                      </a:solidFill>
                      <a:latin typeface="돋움" pitchFamily="50" charset="-127"/>
                      <a:ea typeface="돋움" pitchFamily="50" charset="-127"/>
                    </a:endParaRPr>
                  </a:p>
                </p:txBody>
              </p:sp>
              <p:sp>
                <p:nvSpPr>
                  <p:cNvPr id="139" name="직사각형 138"/>
                  <p:cNvSpPr>
                    <a:spLocks noChangeAspect="1"/>
                  </p:cNvSpPr>
                  <p:nvPr/>
                </p:nvSpPr>
                <p:spPr>
                  <a:xfrm>
                    <a:off x="6168294" y="1822764"/>
                    <a:ext cx="786027" cy="1116000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28800" rtlCol="0" anchor="t"/>
                  <a:lstStyle/>
                  <a:p>
                    <a:r>
                      <a: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rPr>
                      <a:t>M! </a:t>
                    </a:r>
                    <a:r>
                      <a:rPr lang="en-US" altLang="ko-KR" sz="900" b="1" dirty="0" smtClean="0">
                        <a:solidFill>
                          <a:schemeClr val="bg1"/>
                        </a:solidFill>
                        <a:ea typeface="돋움" pitchFamily="50" charset="-127"/>
                      </a:rPr>
                      <a:t>Count Down</a:t>
                    </a:r>
                    <a:endParaRPr lang="en-US" altLang="ko-KR" sz="900" b="1" dirty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ko-KR" altLang="en-US" sz="3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　</a:t>
                    </a:r>
                    <a:endParaRPr lang="en-US" altLang="ko-KR" sz="8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90min 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X Weekly</a:t>
                    </a:r>
                  </a:p>
                  <a:p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HD </a:t>
                    </a:r>
                    <a:r>
                      <a:rPr lang="en-US" altLang="ko-KR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돋움" pitchFamily="50" charset="-127"/>
                      </a:rPr>
                      <a:t>|</a:t>
                    </a:r>
                    <a:r>
                      <a:rPr lang="en-US" altLang="ko-KR" sz="800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  </a:t>
                    </a:r>
                    <a:r>
                      <a: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rPr>
                      <a:t>Drama</a:t>
                    </a:r>
                  </a:p>
                  <a:p>
                    <a:endParaRPr lang="en-US" altLang="ko-KR" sz="900" dirty="0" smtClean="0">
                      <a:solidFill>
                        <a:schemeClr val="bg1">
                          <a:lumMod val="85000"/>
                        </a:schemeClr>
                      </a:solidFill>
                      <a:ea typeface="돋움" pitchFamily="50" charset="-127"/>
                    </a:endParaRPr>
                  </a:p>
                  <a:p>
                    <a:r>
                      <a:rPr lang="en-US" altLang="ko-KR" sz="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a typeface="돋움" pitchFamily="50" charset="-127"/>
                      </a:rPr>
                      <a:t>Add: 10.24.2011</a:t>
                    </a:r>
                  </a:p>
                </p:txBody>
              </p:sp>
            </p:grpSp>
          </p:grpSp>
        </p:grpSp>
        <p:sp>
          <p:nvSpPr>
            <p:cNvPr id="156" name="직사각형 155"/>
            <p:cNvSpPr/>
            <p:nvPr/>
          </p:nvSpPr>
          <p:spPr>
            <a:xfrm>
              <a:off x="156410" y="1524307"/>
              <a:ext cx="1800000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800" b="1" spc="30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TV- Titles   </a:t>
              </a:r>
              <a:r>
                <a:rPr lang="en-US" altLang="ko-KR" sz="800" spc="30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|  Feature Films</a:t>
              </a:r>
              <a:endParaRPr lang="ko-KR" altLang="en-US" sz="800" spc="3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43093" y="3202144"/>
              <a:ext cx="8513897" cy="1124480"/>
              <a:chOff x="143093" y="3202144"/>
              <a:chExt cx="8513897" cy="1124480"/>
            </a:xfrm>
          </p:grpSpPr>
          <p:sp>
            <p:nvSpPr>
              <p:cNvPr id="157" name="직사각형 156"/>
              <p:cNvSpPr>
                <a:spLocks noChangeAspect="1"/>
              </p:cNvSpPr>
              <p:nvPr/>
            </p:nvSpPr>
            <p:spPr>
              <a:xfrm>
                <a:off x="5291546" y="3202144"/>
                <a:ext cx="792000" cy="1124480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8" name="직사각형 157"/>
              <p:cNvSpPr>
                <a:spLocks noChangeAspect="1"/>
              </p:cNvSpPr>
              <p:nvPr/>
            </p:nvSpPr>
            <p:spPr>
              <a:xfrm>
                <a:off x="6154811" y="3202144"/>
                <a:ext cx="786027" cy="11160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t"/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ea typeface="돋움" pitchFamily="50" charset="-127"/>
                  </a:rPr>
                  <a:t>M! Count Down</a:t>
                </a:r>
                <a:endParaRPr lang="en-US" altLang="ko-KR" sz="900" b="1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ko-KR" altLang="en-US" sz="3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　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90min X Weekly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HD </a:t>
                </a:r>
                <a:r>
                  <a:rPr lang="en-US" altLang="ko-KR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돋움" pitchFamily="50" charset="-127"/>
                  </a:rPr>
                  <a:t>|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  Drama</a:t>
                </a:r>
              </a:p>
              <a:p>
                <a:endPara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돋움" pitchFamily="50" charset="-127"/>
                  </a:rPr>
                  <a:t>Add: 10.24.2011</a:t>
                </a:r>
              </a:p>
            </p:txBody>
          </p:sp>
          <p:sp>
            <p:nvSpPr>
              <p:cNvPr id="159" name="직사각형 158"/>
              <p:cNvSpPr>
                <a:spLocks noChangeAspect="1"/>
              </p:cNvSpPr>
              <p:nvPr/>
            </p:nvSpPr>
            <p:spPr>
              <a:xfrm>
                <a:off x="7007698" y="3202144"/>
                <a:ext cx="792000" cy="1124480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60" name="직사각형 159"/>
              <p:cNvSpPr>
                <a:spLocks noChangeAspect="1"/>
              </p:cNvSpPr>
              <p:nvPr/>
            </p:nvSpPr>
            <p:spPr>
              <a:xfrm>
                <a:off x="7870963" y="3202144"/>
                <a:ext cx="786027" cy="11160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t"/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ea typeface="돋움" pitchFamily="50" charset="-127"/>
                  </a:rPr>
                  <a:t>M! Count Down</a:t>
                </a:r>
                <a:endParaRPr lang="en-US" altLang="ko-KR" sz="900" b="1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ko-KR" altLang="en-US" sz="3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　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90min X Weekly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HD </a:t>
                </a:r>
                <a:r>
                  <a:rPr lang="en-US" altLang="ko-KR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돋움" pitchFamily="50" charset="-127"/>
                  </a:rPr>
                  <a:t>|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  Drama</a:t>
                </a:r>
              </a:p>
              <a:p>
                <a:endPara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돋움" pitchFamily="50" charset="-127"/>
                  </a:rPr>
                  <a:t>Add: 10.24.2011</a:t>
                </a:r>
              </a:p>
            </p:txBody>
          </p:sp>
          <p:sp>
            <p:nvSpPr>
              <p:cNvPr id="161" name="직사각형 160"/>
              <p:cNvSpPr>
                <a:spLocks noChangeAspect="1"/>
              </p:cNvSpPr>
              <p:nvPr/>
            </p:nvSpPr>
            <p:spPr>
              <a:xfrm>
                <a:off x="3575395" y="3202144"/>
                <a:ext cx="792000" cy="1124480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62" name="직사각형 161"/>
              <p:cNvSpPr>
                <a:spLocks noChangeAspect="1"/>
              </p:cNvSpPr>
              <p:nvPr/>
            </p:nvSpPr>
            <p:spPr>
              <a:xfrm>
                <a:off x="4438660" y="3202144"/>
                <a:ext cx="786027" cy="11160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t"/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ea typeface="돋움" pitchFamily="50" charset="-127"/>
                  </a:rPr>
                  <a:t>M! Count Down</a:t>
                </a:r>
                <a:endParaRPr lang="en-US" altLang="ko-KR" sz="900" b="1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ko-KR" altLang="en-US" sz="3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　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90min X Weekly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HD </a:t>
                </a:r>
                <a:r>
                  <a:rPr lang="en-US" altLang="ko-KR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돋움" pitchFamily="50" charset="-127"/>
                  </a:rPr>
                  <a:t>|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  Drama</a:t>
                </a:r>
              </a:p>
              <a:p>
                <a:endPara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돋움" pitchFamily="50" charset="-127"/>
                  </a:rPr>
                  <a:t>Add: 10.24.2011</a:t>
                </a:r>
              </a:p>
            </p:txBody>
          </p:sp>
          <p:sp>
            <p:nvSpPr>
              <p:cNvPr id="163" name="직사각형 162"/>
              <p:cNvSpPr>
                <a:spLocks noChangeAspect="1"/>
              </p:cNvSpPr>
              <p:nvPr/>
            </p:nvSpPr>
            <p:spPr>
              <a:xfrm>
                <a:off x="143093" y="3202144"/>
                <a:ext cx="792000" cy="1124480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64" name="직사각형 163"/>
              <p:cNvSpPr>
                <a:spLocks noChangeAspect="1"/>
              </p:cNvSpPr>
              <p:nvPr/>
            </p:nvSpPr>
            <p:spPr>
              <a:xfrm>
                <a:off x="1006358" y="3202144"/>
                <a:ext cx="786027" cy="11160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t"/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ea typeface="돋움" pitchFamily="50" charset="-127"/>
                  </a:rPr>
                  <a:t>M! Count Down</a:t>
                </a:r>
                <a:endParaRPr lang="en-US" altLang="ko-KR" sz="900" b="1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ko-KR" altLang="en-US" sz="3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　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90min X Weekly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HD </a:t>
                </a:r>
                <a:r>
                  <a:rPr lang="en-US" altLang="ko-KR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돋움" pitchFamily="50" charset="-127"/>
                  </a:rPr>
                  <a:t>|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  Drama</a:t>
                </a:r>
              </a:p>
              <a:p>
                <a:endPara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돋움" pitchFamily="50" charset="-127"/>
                  </a:rPr>
                  <a:t>Add: 10.24.2011</a:t>
                </a:r>
              </a:p>
            </p:txBody>
          </p:sp>
          <p:sp>
            <p:nvSpPr>
              <p:cNvPr id="165" name="직사각형 164"/>
              <p:cNvSpPr>
                <a:spLocks noChangeAspect="1"/>
              </p:cNvSpPr>
              <p:nvPr/>
            </p:nvSpPr>
            <p:spPr>
              <a:xfrm>
                <a:off x="1859244" y="3202144"/>
                <a:ext cx="792000" cy="1124480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66" name="직사각형 165"/>
              <p:cNvSpPr>
                <a:spLocks noChangeAspect="1"/>
              </p:cNvSpPr>
              <p:nvPr/>
            </p:nvSpPr>
            <p:spPr>
              <a:xfrm>
                <a:off x="2722509" y="3202144"/>
                <a:ext cx="786027" cy="111600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t"/>
              <a:lstStyle/>
              <a:p>
                <a:r>
                  <a:rPr lang="en-US" altLang="ko-KR" sz="900" b="1" dirty="0">
                    <a:solidFill>
                      <a:schemeClr val="bg1"/>
                    </a:solidFill>
                    <a:ea typeface="돋움" pitchFamily="50" charset="-127"/>
                  </a:rPr>
                  <a:t>M! Count Down</a:t>
                </a:r>
                <a:endParaRPr lang="en-US" altLang="ko-KR" sz="900" b="1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ko-KR" altLang="en-US" sz="3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　</a:t>
                </a:r>
                <a:endParaRPr lang="en-US" altLang="ko-KR" sz="8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90min X Weekly</a:t>
                </a:r>
              </a:p>
              <a:p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HD </a:t>
                </a:r>
                <a:r>
                  <a:rPr lang="en-US" altLang="ko-KR" sz="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돋움" pitchFamily="50" charset="-127"/>
                  </a:rPr>
                  <a:t>|</a:t>
                </a:r>
                <a:r>
                  <a:rPr lang="en-US" altLang="ko-KR" sz="800" dirty="0">
                    <a:solidFill>
                      <a:schemeClr val="bg1">
                        <a:lumMod val="85000"/>
                      </a:schemeClr>
                    </a:solidFill>
                    <a:ea typeface="돋움" pitchFamily="50" charset="-127"/>
                  </a:rPr>
                  <a:t>  Drama</a:t>
                </a:r>
              </a:p>
              <a:p>
                <a:endPara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endParaRPr>
              </a:p>
              <a:p>
                <a:r>
                  <a:rPr lang="en-US" altLang="ko-KR" sz="8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돋움" pitchFamily="50" charset="-127"/>
                  </a:rPr>
                  <a:t>Add: 10.24.2011</a:t>
                </a:r>
              </a:p>
            </p:txBody>
          </p:sp>
        </p:grpSp>
      </p:grpSp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90" y="7200899"/>
            <a:ext cx="4135811" cy="259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Picture 13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48"/>
          <a:stretch/>
        </p:blipFill>
        <p:spPr bwMode="auto">
          <a:xfrm>
            <a:off x="646" y="6421828"/>
            <a:ext cx="1790700" cy="823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" name="직사각형 180"/>
          <p:cNvSpPr/>
          <p:nvPr/>
        </p:nvSpPr>
        <p:spPr>
          <a:xfrm>
            <a:off x="151806" y="6430137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152756" y="6798635"/>
            <a:ext cx="1533286" cy="223200"/>
            <a:chOff x="152756" y="2331087"/>
            <a:chExt cx="1533286" cy="223200"/>
          </a:xfrm>
        </p:grpSpPr>
        <p:pic>
          <p:nvPicPr>
            <p:cNvPr id="183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직사각형 183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95" name="직사각형 194"/>
          <p:cNvSpPr/>
          <p:nvPr/>
        </p:nvSpPr>
        <p:spPr>
          <a:xfrm>
            <a:off x="152400" y="7098511"/>
            <a:ext cx="171103" cy="324000"/>
          </a:xfrm>
          <a:prstGeom prst="rect">
            <a:avLst/>
          </a:prstGeom>
          <a:blipFill dpi="0" rotWithShape="1">
            <a:blip r:embed="rId27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96" name="표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869249"/>
              </p:ext>
            </p:extLst>
          </p:nvPr>
        </p:nvGraphicFramePr>
        <p:xfrm>
          <a:off x="356321" y="7074316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2" name="그룹 141"/>
          <p:cNvGrpSpPr/>
          <p:nvPr/>
        </p:nvGrpSpPr>
        <p:grpSpPr>
          <a:xfrm>
            <a:off x="126915" y="7619257"/>
            <a:ext cx="1533286" cy="223200"/>
            <a:chOff x="126915" y="3054987"/>
            <a:chExt cx="1533286" cy="223200"/>
          </a:xfrm>
        </p:grpSpPr>
        <p:pic>
          <p:nvPicPr>
            <p:cNvPr id="143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Episodes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152400" y="7926753"/>
            <a:ext cx="171103" cy="864000"/>
          </a:xfrm>
          <a:prstGeom prst="rect">
            <a:avLst/>
          </a:prstGeom>
          <a:blipFill dpi="0" rotWithShape="1">
            <a:blip r:embed="rId28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47681"/>
              </p:ext>
            </p:extLst>
          </p:nvPr>
        </p:nvGraphicFramePr>
        <p:xfrm>
          <a:off x="356321" y="7910178"/>
          <a:ext cx="10286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to 12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12 -24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25Episodes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Weekly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7" name="그룹 146"/>
          <p:cNvGrpSpPr/>
          <p:nvPr/>
        </p:nvGrpSpPr>
        <p:grpSpPr>
          <a:xfrm>
            <a:off x="126915" y="8946230"/>
            <a:ext cx="1533286" cy="223200"/>
            <a:chOff x="126915" y="3054987"/>
            <a:chExt cx="1533286" cy="223200"/>
          </a:xfrm>
        </p:grpSpPr>
        <p:pic>
          <p:nvPicPr>
            <p:cNvPr id="148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직사각형 148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Format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152400" y="9253726"/>
            <a:ext cx="171103" cy="540000"/>
          </a:xfrm>
          <a:prstGeom prst="rect">
            <a:avLst/>
          </a:prstGeom>
          <a:blipFill dpi="0" rotWithShape="1">
            <a:blip r:embed="rId28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23363"/>
              </p:ext>
            </p:extLst>
          </p:nvPr>
        </p:nvGraphicFramePr>
        <p:xfrm>
          <a:off x="356321" y="9237151"/>
          <a:ext cx="102869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4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297"/>
          <a:stretch/>
        </p:blipFill>
        <p:spPr bwMode="auto">
          <a:xfrm>
            <a:off x="0" y="288132"/>
            <a:ext cx="9334500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23736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8361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43909"/>
            <a:ext cx="9334500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40835" y="6696844"/>
            <a:ext cx="2493665" cy="49135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63791" y="7201931"/>
            <a:ext cx="4126551" cy="2590998"/>
            <a:chOff x="1926556" y="7162119"/>
            <a:chExt cx="4113233" cy="258263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r="3672"/>
            <a:stretch/>
          </p:blipFill>
          <p:spPr bwMode="auto">
            <a:xfrm>
              <a:off x="1926556" y="7172391"/>
              <a:ext cx="4102641" cy="23077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" r="3660"/>
            <a:stretch/>
          </p:blipFill>
          <p:spPr bwMode="auto">
            <a:xfrm>
              <a:off x="1933435" y="7174540"/>
              <a:ext cx="4095762" cy="2303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>
              <a:spLocks noChangeAspect="1"/>
            </p:cNvSpPr>
            <p:nvPr/>
          </p:nvSpPr>
          <p:spPr>
            <a:xfrm>
              <a:off x="1928590" y="7162119"/>
              <a:ext cx="4100607" cy="253454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819386" y="8100834"/>
              <a:ext cx="429161" cy="429161"/>
              <a:chOff x="4167188" y="7455694"/>
              <a:chExt cx="211931" cy="21193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167188" y="7455694"/>
                <a:ext cx="211931" cy="211931"/>
              </a:xfrm>
              <a:prstGeom prst="ellipse">
                <a:avLst/>
              </a:prstGeom>
              <a:noFill/>
              <a:ln w="571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236488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285877" y="7515906"/>
                <a:ext cx="23917" cy="9150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algn="ctr" defTabSz="1245052"/>
                <a:endParaRPr lang="ko-KR" altLang="en-US" sz="1000" spc="-20" dirty="0">
                  <a:solidFill>
                    <a:schemeClr val="bg1">
                      <a:lumMod val="50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928589" y="9475497"/>
              <a:ext cx="4111200" cy="269258"/>
              <a:chOff x="1928589" y="9467877"/>
              <a:chExt cx="4111200" cy="269258"/>
            </a:xfrm>
          </p:grpSpPr>
          <p:sp>
            <p:nvSpPr>
              <p:cNvPr id="11" name="직사각형 10"/>
              <p:cNvSpPr>
                <a:spLocks noChangeAspect="1"/>
              </p:cNvSpPr>
              <p:nvPr/>
            </p:nvSpPr>
            <p:spPr>
              <a:xfrm>
                <a:off x="1928589" y="9467877"/>
                <a:ext cx="4111200" cy="26925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28800" rtlCol="0" anchor="ctr"/>
              <a:lstStyle/>
              <a:p>
                <a:pPr defTabSz="1245052"/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[Hot Clips]  </a:t>
                </a:r>
                <a:r>
                  <a:rPr lang="en-US" altLang="ko-KR" sz="1000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50" b="1" spc="-20" dirty="0" smtClean="0">
                    <a:solidFill>
                      <a:schemeClr val="bg1"/>
                    </a:solidFill>
                    <a:ea typeface="돋움" pitchFamily="50" charset="-127"/>
                  </a:rPr>
                  <a:t>Get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it beauty  </a:t>
                </a:r>
                <a:r>
                  <a:rPr lang="en-US" altLang="ko-KR" sz="1050" spc="-20" dirty="0">
                    <a:solidFill>
                      <a:schemeClr val="bg1"/>
                    </a:solidFill>
                    <a:ea typeface="돋움" pitchFamily="50" charset="-127"/>
                  </a:rPr>
                  <a:t>| </a:t>
                </a:r>
                <a:r>
                  <a:rPr lang="en-US" altLang="ko-KR" sz="1050" b="1" spc="-20" dirty="0">
                    <a:solidFill>
                      <a:schemeClr val="bg1"/>
                    </a:solidFill>
                    <a:ea typeface="돋움" pitchFamily="50" charset="-127"/>
                  </a:rPr>
                  <a:t> </a:t>
                </a:r>
                <a:r>
                  <a:rPr lang="en-US" altLang="ko-KR" sz="1000" spc="-20" dirty="0">
                    <a:solidFill>
                      <a:schemeClr val="bg1"/>
                    </a:solidFill>
                    <a:ea typeface="돋움" pitchFamily="50" charset="-127"/>
                  </a:rPr>
                  <a:t>Preview</a:t>
                </a:r>
                <a:endParaRPr lang="ko-KR" altLang="en-US" sz="1000" spc="-20" dirty="0">
                  <a:solidFill>
                    <a:schemeClr val="bg1"/>
                  </a:solidFill>
                  <a:ea typeface="돋움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546102" y="9535042"/>
                <a:ext cx="394722" cy="1440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911" tIns="27911" rIns="27911" bIns="27911" rtlCol="0" anchor="ctr"/>
              <a:lstStyle/>
              <a:p>
                <a:pPr algn="ctr" defTabSz="1543050"/>
                <a:r>
                  <a:rPr lang="en-US" altLang="ko-KR" sz="900" b="1" u="sng" spc="-20" dirty="0" smtClean="0">
                    <a:solidFill>
                      <a:srgbClr val="00B0F0"/>
                    </a:solidFill>
                    <a:latin typeface="+mj-lt"/>
                    <a:ea typeface="돋움" pitchFamily="50" charset="-127"/>
                  </a:rPr>
                  <a:t>more</a:t>
                </a:r>
                <a:endParaRPr lang="ko-KR" altLang="en-US" sz="900" b="1" u="sng" spc="-20" dirty="0">
                  <a:solidFill>
                    <a:srgbClr val="00B0F0"/>
                  </a:solidFill>
                  <a:latin typeface="+mj-lt"/>
                  <a:ea typeface="돋움" pitchFamily="50" charset="-127"/>
                </a:endParaRPr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217537" y="8574237"/>
            <a:ext cx="216024" cy="42686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21521" y="676747"/>
            <a:ext cx="1239071" cy="28803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Feature Films</a:t>
            </a:r>
            <a:endParaRPr lang="ko-KR" altLang="en-US" sz="1200" b="1" spc="-2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81250" y="676747"/>
            <a:ext cx="926554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200" b="1" spc="-2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TV-Titles</a:t>
            </a:r>
            <a:endParaRPr lang="ko-KR" altLang="en-US" sz="1200" b="1" spc="-20" dirty="0">
              <a:solidFill>
                <a:srgbClr val="0070C0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8132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2079923" y="9926473"/>
            <a:ext cx="7048076" cy="2334584"/>
            <a:chOff x="2079923" y="9925092"/>
            <a:chExt cx="7048076" cy="2334584"/>
          </a:xfrm>
        </p:grpSpPr>
        <p:sp>
          <p:nvSpPr>
            <p:cNvPr id="56" name="TextBox 55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61" name="직사각형 60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2" name="직사각형 61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3" name="직사각형 62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4" name="직사각형 63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65" name="직사각형 64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079923" y="12715188"/>
            <a:ext cx="7048076" cy="2334584"/>
            <a:chOff x="2079923" y="9925092"/>
            <a:chExt cx="7048076" cy="2334584"/>
          </a:xfrm>
        </p:grpSpPr>
        <p:sp>
          <p:nvSpPr>
            <p:cNvPr id="67" name="TextBox 66"/>
            <p:cNvSpPr txBox="1"/>
            <p:nvPr/>
          </p:nvSpPr>
          <p:spPr>
            <a:xfrm>
              <a:off x="2089900" y="11654904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QUIZ FROM </a:t>
              </a:r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GOD, season2 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(2011)</a:t>
              </a:r>
            </a:p>
            <a:p>
              <a:r>
                <a:rPr lang="ko-KR" altLang="en-US" sz="300" b="1" dirty="0" smtClean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 smtClean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52425" y="11646812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Killer Girl K  (2011</a:t>
              </a:r>
              <a:r>
                <a:rPr lang="en-US" altLang="ko-KR" sz="900" b="1" dirty="0">
                  <a:solidFill>
                    <a:srgbClr val="333333"/>
                  </a:solidFill>
                  <a:ea typeface="돋움" pitchFamily="50" charset="-127"/>
                </a:rPr>
                <a:t>)</a:t>
              </a: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Drama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14950" y="11656874"/>
              <a:ext cx="118800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Manny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Documentaries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72" name="직사각형 71"/>
            <p:cNvSpPr>
              <a:spLocks noChangeAspect="1"/>
            </p:cNvSpPr>
            <p:nvPr/>
          </p:nvSpPr>
          <p:spPr>
            <a:xfrm>
              <a:off x="2079923" y="9925092"/>
              <a:ext cx="1188000" cy="16916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3543711" y="9925092"/>
              <a:ext cx="1188000" cy="16916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>
              <a:spLocks noChangeAspect="1"/>
            </p:cNvSpPr>
            <p:nvPr/>
          </p:nvSpPr>
          <p:spPr>
            <a:xfrm>
              <a:off x="5007499" y="9925092"/>
              <a:ext cx="1188000" cy="1691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471287" y="7202938"/>
            <a:ext cx="2656712" cy="2334584"/>
            <a:chOff x="6471287" y="9925092"/>
            <a:chExt cx="2656712" cy="2334584"/>
          </a:xfrm>
        </p:grpSpPr>
        <p:sp>
          <p:nvSpPr>
            <p:cNvPr id="81" name="TextBox 80"/>
            <p:cNvSpPr txBox="1"/>
            <p:nvPr/>
          </p:nvSpPr>
          <p:spPr>
            <a:xfrm>
              <a:off x="6477475" y="116468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Dynamic Gum Show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 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39999" y="11659512"/>
              <a:ext cx="1188000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333333"/>
                  </a:solidFill>
                  <a:ea typeface="돋움" pitchFamily="50" charset="-127"/>
                </a:rPr>
                <a:t>Super Star K, season 3 (2011)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ko-KR" altLang="en-US" sz="300" b="1" dirty="0">
                  <a:solidFill>
                    <a:srgbClr val="333333"/>
                  </a:solidFill>
                  <a:ea typeface="돋움" pitchFamily="50" charset="-127"/>
                </a:rPr>
                <a:t>　</a:t>
              </a:r>
              <a:endParaRPr lang="en-US" altLang="ko-KR" sz="900" b="1" dirty="0">
                <a:solidFill>
                  <a:srgbClr val="333333"/>
                </a:solidFill>
                <a:ea typeface="돋움" pitchFamily="50" charset="-127"/>
              </a:endParaRP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60min X 12 episodes</a:t>
              </a:r>
            </a:p>
            <a:p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HD </a:t>
              </a:r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rgbClr val="333333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rgbClr val="333333"/>
                  </a:solidFill>
                  <a:ea typeface="돋움" pitchFamily="50" charset="-127"/>
                </a:rPr>
                <a:t>Entertainment</a:t>
              </a:r>
              <a:endParaRPr lang="en-US" altLang="ko-KR" sz="900" dirty="0">
                <a:solidFill>
                  <a:srgbClr val="333333"/>
                </a:solidFill>
                <a:ea typeface="돋움" pitchFamily="50" charset="-127"/>
              </a:endParaRPr>
            </a:p>
          </p:txBody>
        </p:sp>
        <p:sp>
          <p:nvSpPr>
            <p:cNvPr id="84" name="직사각형 83"/>
            <p:cNvSpPr>
              <a:spLocks noChangeAspect="1"/>
            </p:cNvSpPr>
            <p:nvPr/>
          </p:nvSpPr>
          <p:spPr>
            <a:xfrm>
              <a:off x="7935074" y="9925092"/>
              <a:ext cx="1188000" cy="1691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7" name="직사각형 86"/>
            <p:cNvSpPr>
              <a:spLocks noChangeAspect="1"/>
            </p:cNvSpPr>
            <p:nvPr/>
          </p:nvSpPr>
          <p:spPr>
            <a:xfrm>
              <a:off x="6471287" y="9925092"/>
              <a:ext cx="1188000" cy="16916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67" y="6428523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8586788" y="64246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841582" y="64246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9086850" y="64246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087607" y="6661050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/>
          <p:cNvGrpSpPr/>
          <p:nvPr/>
        </p:nvGrpSpPr>
        <p:grpSpPr>
          <a:xfrm>
            <a:off x="7646143" y="6821868"/>
            <a:ext cx="1687414" cy="190401"/>
            <a:chOff x="7639793" y="2411413"/>
            <a:chExt cx="1687414" cy="190401"/>
          </a:xfrm>
        </p:grpSpPr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직사각형 113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15" name="직사각형 114"/>
          <p:cNvSpPr/>
          <p:nvPr/>
        </p:nvSpPr>
        <p:spPr>
          <a:xfrm>
            <a:off x="2094906" y="683037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TV-Titles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116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64" y="6831963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직사각형 116"/>
          <p:cNvSpPr/>
          <p:nvPr/>
        </p:nvSpPr>
        <p:spPr>
          <a:xfrm>
            <a:off x="7213891" y="6813035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28800" rtlCol="0" anchor="ctr"/>
          <a:lstStyle/>
          <a:p>
            <a:pPr algn="r" defTabSz="1245052"/>
            <a:r>
              <a:rPr lang="en-US" altLang="ko-KR" sz="10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Total Titles : </a:t>
            </a:r>
            <a:r>
              <a:rPr lang="en-US" altLang="ko-KR" sz="10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rPr>
              <a:t> 125 </a:t>
            </a:r>
            <a:endParaRPr lang="ko-KR" altLang="en-US" sz="1000" spc="-20" dirty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677124" y="6427862"/>
            <a:ext cx="1803201" cy="219075"/>
            <a:chOff x="6431162" y="1981200"/>
            <a:chExt cx="1803201" cy="219075"/>
          </a:xfrm>
        </p:grpSpPr>
        <p:sp>
          <p:nvSpPr>
            <p:cNvPr id="119" name="직사각형 118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21" name="직선 연결선 120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/>
          <p:cNvGrpSpPr/>
          <p:nvPr/>
        </p:nvGrpSpPr>
        <p:grpSpPr>
          <a:xfrm>
            <a:off x="3349280" y="9926473"/>
            <a:ext cx="4309675" cy="2486026"/>
            <a:chOff x="3315451" y="7215178"/>
            <a:chExt cx="4309675" cy="2486026"/>
          </a:xfrm>
        </p:grpSpPr>
        <p:sp>
          <p:nvSpPr>
            <p:cNvPr id="123" name="직사각형 100"/>
            <p:cNvSpPr/>
            <p:nvPr/>
          </p:nvSpPr>
          <p:spPr>
            <a:xfrm>
              <a:off x="3315451" y="7215178"/>
              <a:ext cx="4309675" cy="2486026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09675" h="2437636">
                  <a:moveTo>
                    <a:pt x="195899" y="1678302"/>
                  </a:moveTo>
                  <a:cubicBezTo>
                    <a:pt x="196066" y="1052447"/>
                    <a:pt x="197818" y="625855"/>
                    <a:pt x="197985" y="0"/>
                  </a:cubicBezTo>
                  <a:lnTo>
                    <a:pt x="4309675" y="0"/>
                  </a:lnTo>
                  <a:lnTo>
                    <a:pt x="4309675" y="2437636"/>
                  </a:lnTo>
                  <a:lnTo>
                    <a:pt x="197985" y="2437636"/>
                  </a:lnTo>
                  <a:cubicBezTo>
                    <a:pt x="196039" y="2109341"/>
                    <a:pt x="197735" y="2181413"/>
                    <a:pt x="197485" y="1925191"/>
                  </a:cubicBezTo>
                  <a:cubicBezTo>
                    <a:pt x="82309" y="1762829"/>
                    <a:pt x="108502" y="1789255"/>
                    <a:pt x="0" y="1630389"/>
                  </a:cubicBezTo>
                  <a:lnTo>
                    <a:pt x="195899" y="1678302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96000" tIns="180000" rIns="360000" bIns="72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Quiz From God, season2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(2011)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60min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X 12 episodes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HD 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Entertainment </a:t>
              </a:r>
              <a:r>
                <a:rPr lang="ko-KR" altLang="en-US" sz="300" dirty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300" b="1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Channel :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tvN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b="1" dirty="0" smtClean="0">
                  <a:solidFill>
                    <a:schemeClr val="tx1"/>
                  </a:solidFill>
                  <a:ea typeface="돋움" pitchFamily="50" charset="-127"/>
                </a:rPr>
                <a:t>:</a:t>
              </a:r>
              <a:r>
                <a:rPr lang="ko-KR" altLang="en-US" sz="900" dirty="0" smtClean="0">
                  <a:solidFill>
                    <a:schemeClr val="tx1"/>
                  </a:solidFill>
                  <a:ea typeface="돋움" pitchFamily="50" charset="-127"/>
                </a:rPr>
                <a:t>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Ryu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Duk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Hwan, Yoon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Joo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Hee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, Choi Jung Woo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Concept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solve…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The Drama deals with criminal cases and rare disease such as porphyria, phenylketonuria and …</a:t>
              </a: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7349480" y="7382009"/>
              <a:ext cx="137464" cy="137464"/>
              <a:chOff x="12965802" y="13105556"/>
              <a:chExt cx="360000" cy="360000"/>
            </a:xfrm>
          </p:grpSpPr>
          <p:cxnSp>
            <p:nvCxnSpPr>
              <p:cNvPr id="125" name="직선 연결선 124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7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16" y="12298125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0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61" y="10649066"/>
            <a:ext cx="400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2060412" y="6397672"/>
            <a:ext cx="7272000" cy="3521360"/>
            <a:chOff x="2060412" y="6397672"/>
            <a:chExt cx="7272000" cy="3521360"/>
          </a:xfrm>
        </p:grpSpPr>
        <p:grpSp>
          <p:nvGrpSpPr>
            <p:cNvPr id="213" name="그룹 212"/>
            <p:cNvGrpSpPr/>
            <p:nvPr/>
          </p:nvGrpSpPr>
          <p:grpSpPr>
            <a:xfrm>
              <a:off x="2060412" y="6397672"/>
              <a:ext cx="7272000" cy="3521360"/>
              <a:chOff x="2060412" y="6397672"/>
              <a:chExt cx="7272000" cy="3521360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2060412" y="6397672"/>
                <a:ext cx="7272000" cy="3521360"/>
                <a:chOff x="2060412" y="6397672"/>
                <a:chExt cx="7272000" cy="3521360"/>
              </a:xfrm>
            </p:grpSpPr>
            <p:pic>
              <p:nvPicPr>
                <p:cNvPr id="242" name="Picture 5" descr="G:\[CJ] B2B Library\06_wireframe\03) 관리자화면\Mock UP\layer_list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0412" y="6401281"/>
                  <a:ext cx="7272000" cy="3517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3" name="Picture 4" descr="G:\[CJ] B2B Library\06_wireframe\03) 관리자화면\Mock UP\tab_layer_list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30216" y="6397672"/>
                  <a:ext cx="1363200" cy="28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5" name="그룹 214"/>
              <p:cNvGrpSpPr/>
              <p:nvPr/>
            </p:nvGrpSpPr>
            <p:grpSpPr>
              <a:xfrm>
                <a:off x="2245863" y="7003123"/>
                <a:ext cx="6463394" cy="2543999"/>
                <a:chOff x="2245863" y="7003123"/>
                <a:chExt cx="6463394" cy="2543999"/>
              </a:xfrm>
            </p:grpSpPr>
            <p:grpSp>
              <p:nvGrpSpPr>
                <p:cNvPr id="216" name="그룹 215"/>
                <p:cNvGrpSpPr/>
                <p:nvPr/>
              </p:nvGrpSpPr>
              <p:grpSpPr>
                <a:xfrm>
                  <a:off x="2245863" y="7003123"/>
                  <a:ext cx="6463394" cy="1133881"/>
                  <a:chOff x="2245863" y="7003123"/>
                  <a:chExt cx="6463394" cy="1133881"/>
                </a:xfrm>
              </p:grpSpPr>
              <p:grpSp>
                <p:nvGrpSpPr>
                  <p:cNvPr id="230" name="그룹 229"/>
                  <p:cNvGrpSpPr/>
                  <p:nvPr/>
                </p:nvGrpSpPr>
                <p:grpSpPr>
                  <a:xfrm>
                    <a:off x="2245863" y="7003123"/>
                    <a:ext cx="1547265" cy="1133881"/>
                    <a:chOff x="5305029" y="1801857"/>
                    <a:chExt cx="1547265" cy="1133881"/>
                  </a:xfrm>
                </p:grpSpPr>
                <p:sp>
                  <p:nvSpPr>
                    <p:cNvPr id="240" name="직사각형 239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801857"/>
                      <a:ext cx="792000" cy="1124480"/>
                    </a:xfrm>
                    <a:prstGeom prst="rect">
                      <a:avLst/>
                    </a:prstGeom>
                    <a:blipFill>
                      <a:blip r:embed="rId20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41" name="직사각형 240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801858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QUIZ FROM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GOD,season2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(2011)</a:t>
                      </a:r>
                      <a:endParaRPr lang="en-US" altLang="ko-KR" sz="900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700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700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60min X 12 episodes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|  Drama</a:t>
                      </a:r>
                    </a:p>
                  </p:txBody>
                </p:sp>
              </p:grpSp>
              <p:grpSp>
                <p:nvGrpSpPr>
                  <p:cNvPr id="231" name="그룹 230"/>
                  <p:cNvGrpSpPr/>
                  <p:nvPr/>
                </p:nvGrpSpPr>
                <p:grpSpPr>
                  <a:xfrm>
                    <a:off x="3897682" y="7003123"/>
                    <a:ext cx="1547265" cy="1133881"/>
                    <a:chOff x="5305029" y="1801857"/>
                    <a:chExt cx="1547265" cy="1133881"/>
                  </a:xfrm>
                </p:grpSpPr>
                <p:sp>
                  <p:nvSpPr>
                    <p:cNvPr id="238" name="직사각형 237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801857"/>
                      <a:ext cx="792000" cy="1124480"/>
                    </a:xfrm>
                    <a:prstGeom prst="rect">
                      <a:avLst/>
                    </a:prstGeom>
                    <a:blipFill>
                      <a:blip r:embed="rId21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39" name="직사각형 238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801858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  <p:grpSp>
                <p:nvGrpSpPr>
                  <p:cNvPr id="232" name="그룹 231"/>
                  <p:cNvGrpSpPr/>
                  <p:nvPr/>
                </p:nvGrpSpPr>
                <p:grpSpPr>
                  <a:xfrm>
                    <a:off x="5529837" y="7003123"/>
                    <a:ext cx="1547265" cy="1133881"/>
                    <a:chOff x="5305029" y="1801857"/>
                    <a:chExt cx="1547265" cy="1133881"/>
                  </a:xfrm>
                </p:grpSpPr>
                <p:sp>
                  <p:nvSpPr>
                    <p:cNvPr id="236" name="직사각형 235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801857"/>
                      <a:ext cx="792000" cy="1124480"/>
                    </a:xfrm>
                    <a:prstGeom prst="rect">
                      <a:avLst/>
                    </a:prstGeom>
                    <a:blipFill>
                      <a:blip r:embed="rId22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37" name="직사각형 236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801858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  <p:grpSp>
                <p:nvGrpSpPr>
                  <p:cNvPr id="233" name="그룹 232"/>
                  <p:cNvGrpSpPr/>
                  <p:nvPr/>
                </p:nvGrpSpPr>
                <p:grpSpPr>
                  <a:xfrm>
                    <a:off x="7161992" y="7003123"/>
                    <a:ext cx="1547265" cy="1133881"/>
                    <a:chOff x="5305029" y="1801857"/>
                    <a:chExt cx="1547265" cy="1133881"/>
                  </a:xfrm>
                </p:grpSpPr>
                <p:sp>
                  <p:nvSpPr>
                    <p:cNvPr id="234" name="직사각형 233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801857"/>
                      <a:ext cx="792000" cy="1124480"/>
                    </a:xfrm>
                    <a:prstGeom prst="rect">
                      <a:avLst/>
                    </a:prstGeom>
                    <a:blipFill>
                      <a:blip r:embed="rId23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35" name="직사각형 234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801858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Once Upon A Time In Sanctuary  (2011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)</a:t>
                      </a:r>
                    </a:p>
                    <a:p>
                      <a:r>
                        <a:rPr lang="ko-KR" altLang="en-US" sz="5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60min </a:t>
                      </a: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X 12Ep</a:t>
                      </a:r>
                      <a:endParaRPr lang="en-US" altLang="ko-KR" sz="800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|  </a:t>
                      </a:r>
                      <a:r>
                        <a:rPr lang="en-US" altLang="ko-KR" sz="800" dirty="0" err="1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Entert</a:t>
                      </a: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..</a:t>
                      </a:r>
                      <a:endParaRPr lang="en-US" altLang="ko-KR" sz="800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  <a:p>
                      <a:endParaRPr lang="en-US" altLang="ko-KR" sz="900" b="1" dirty="0">
                        <a:solidFill>
                          <a:schemeClr val="bg1"/>
                        </a:solidFill>
                        <a:ea typeface="돋움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217" name="그룹 216"/>
                <p:cNvGrpSpPr/>
                <p:nvPr/>
              </p:nvGrpSpPr>
              <p:grpSpPr>
                <a:xfrm>
                  <a:off x="2245863" y="8413241"/>
                  <a:ext cx="6463394" cy="1133881"/>
                  <a:chOff x="2245863" y="6918738"/>
                  <a:chExt cx="6463394" cy="1133881"/>
                </a:xfrm>
              </p:grpSpPr>
              <p:grpSp>
                <p:nvGrpSpPr>
                  <p:cNvPr id="218" name="그룹 217"/>
                  <p:cNvGrpSpPr/>
                  <p:nvPr/>
                </p:nvGrpSpPr>
                <p:grpSpPr>
                  <a:xfrm>
                    <a:off x="2245863" y="6918738"/>
                    <a:ext cx="1547265" cy="1133881"/>
                    <a:chOff x="5305029" y="1717472"/>
                    <a:chExt cx="1547265" cy="1133881"/>
                  </a:xfrm>
                </p:grpSpPr>
                <p:sp>
                  <p:nvSpPr>
                    <p:cNvPr id="228" name="직사각형 227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717472"/>
                      <a:ext cx="792000" cy="1124480"/>
                    </a:xfrm>
                    <a:prstGeom prst="rect">
                      <a:avLst/>
                    </a:prstGeom>
                    <a:blipFill>
                      <a:blip r:embed="rId22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29" name="직사각형 228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717473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  <p:grpSp>
                <p:nvGrpSpPr>
                  <p:cNvPr id="219" name="그룹 218"/>
                  <p:cNvGrpSpPr/>
                  <p:nvPr/>
                </p:nvGrpSpPr>
                <p:grpSpPr>
                  <a:xfrm>
                    <a:off x="3897682" y="6918738"/>
                    <a:ext cx="1547265" cy="1133881"/>
                    <a:chOff x="5305029" y="1717472"/>
                    <a:chExt cx="1547265" cy="1133881"/>
                  </a:xfrm>
                </p:grpSpPr>
                <p:sp>
                  <p:nvSpPr>
                    <p:cNvPr id="226" name="직사각형 225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717472"/>
                      <a:ext cx="792000" cy="1124480"/>
                    </a:xfrm>
                    <a:prstGeom prst="rect">
                      <a:avLst/>
                    </a:prstGeom>
                    <a:blipFill>
                      <a:blip r:embed="rId24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27" name="직사각형 226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717473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  <p:grpSp>
                <p:nvGrpSpPr>
                  <p:cNvPr id="220" name="그룹 219"/>
                  <p:cNvGrpSpPr/>
                  <p:nvPr/>
                </p:nvGrpSpPr>
                <p:grpSpPr>
                  <a:xfrm>
                    <a:off x="5529837" y="6918738"/>
                    <a:ext cx="1547265" cy="1133881"/>
                    <a:chOff x="5305029" y="1717472"/>
                    <a:chExt cx="1547265" cy="1133881"/>
                  </a:xfrm>
                </p:grpSpPr>
                <p:sp>
                  <p:nvSpPr>
                    <p:cNvPr id="224" name="직사각형 223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717472"/>
                      <a:ext cx="792000" cy="1124480"/>
                    </a:xfrm>
                    <a:prstGeom prst="rect">
                      <a:avLst/>
                    </a:prstGeom>
                    <a:blipFill>
                      <a:blip r:embed="rId20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25" name="직사각형 224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717473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  <p:grpSp>
                <p:nvGrpSpPr>
                  <p:cNvPr id="221" name="그룹 220"/>
                  <p:cNvGrpSpPr/>
                  <p:nvPr/>
                </p:nvGrpSpPr>
                <p:grpSpPr>
                  <a:xfrm>
                    <a:off x="7161992" y="6918738"/>
                    <a:ext cx="1547265" cy="1133881"/>
                    <a:chOff x="5305029" y="1717472"/>
                    <a:chExt cx="1547265" cy="1133881"/>
                  </a:xfrm>
                </p:grpSpPr>
                <p:sp>
                  <p:nvSpPr>
                    <p:cNvPr id="222" name="직사각형 221"/>
                    <p:cNvSpPr>
                      <a:spLocks noChangeAspect="1"/>
                    </p:cNvSpPr>
                    <p:nvPr/>
                  </p:nvSpPr>
                  <p:spPr>
                    <a:xfrm>
                      <a:off x="5305029" y="1717472"/>
                      <a:ext cx="792000" cy="1124480"/>
                    </a:xfrm>
                    <a:prstGeom prst="rect">
                      <a:avLst/>
                    </a:prstGeom>
                    <a:blipFill>
                      <a:blip r:embed="rId25" cstate="print"/>
                      <a:stretch>
                        <a:fillRect/>
                      </a:stretch>
                    </a:blip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223" name="직사각형 222"/>
                    <p:cNvSpPr>
                      <a:spLocks noChangeAspect="1"/>
                    </p:cNvSpPr>
                    <p:nvPr/>
                  </p:nvSpPr>
                  <p:spPr>
                    <a:xfrm>
                      <a:off x="6168294" y="1717473"/>
                      <a:ext cx="684000" cy="1133880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t"/>
                    <a:lstStyle/>
                    <a:p>
                      <a:r>
                        <a:rPr lang="en-US" altLang="ko-KR" sz="900" b="1" dirty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M! </a:t>
                      </a:r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ea typeface="돋움" pitchFamily="50" charset="-127"/>
                        </a:rPr>
                        <a:t>Count Down</a:t>
                      </a:r>
                      <a:endParaRPr lang="en-US" altLang="ko-KR" sz="900" b="1" dirty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ko-KR" altLang="en-US" sz="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　</a:t>
                      </a:r>
                      <a:endParaRPr lang="en-US" altLang="ko-KR" sz="800" dirty="0" smtClean="0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  <a:p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90min 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X Weekly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HD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a typeface="돋움" pitchFamily="50" charset="-127"/>
                        </a:rPr>
                        <a:t>|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85000"/>
                            </a:schemeClr>
                          </a:solidFill>
                          <a:ea typeface="돋움" pitchFamily="50" charset="-127"/>
                        </a:rPr>
                        <a:t>  Drama</a:t>
                      </a:r>
                    </a:p>
                    <a:p>
                      <a:endParaRPr lang="en-US" altLang="ko-KR" sz="9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돋움" pitchFamily="50" charset="-127"/>
                      </a:endParaRPr>
                    </a:p>
                  </p:txBody>
                </p:sp>
              </p:grpSp>
            </p:grpSp>
          </p:grpSp>
        </p:grpSp>
        <p:sp>
          <p:nvSpPr>
            <p:cNvPr id="244" name="직사각형 243"/>
            <p:cNvSpPr/>
            <p:nvPr/>
          </p:nvSpPr>
          <p:spPr>
            <a:xfrm>
              <a:off x="6554221" y="6442611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algn="ctr" defTabSz="1245052"/>
              <a:r>
                <a:rPr lang="en-US" altLang="ko-KR" sz="900" b="1" spc="30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2237859" y="6708082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800" b="1" spc="30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30/ total: 30</a:t>
              </a:r>
              <a:endParaRPr lang="ko-KR" altLang="en-US" sz="800" b="1" spc="30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67" y="12264215"/>
            <a:ext cx="488950" cy="19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92" y="10625915"/>
            <a:ext cx="488950" cy="19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13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48"/>
          <a:stretch/>
        </p:blipFill>
        <p:spPr bwMode="auto">
          <a:xfrm>
            <a:off x="646" y="6421828"/>
            <a:ext cx="1790700" cy="8238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" name="직사각형 159"/>
          <p:cNvSpPr/>
          <p:nvPr/>
        </p:nvSpPr>
        <p:spPr>
          <a:xfrm>
            <a:off x="151806" y="6430137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152756" y="6798635"/>
            <a:ext cx="1533286" cy="223200"/>
            <a:chOff x="152756" y="2331087"/>
            <a:chExt cx="1533286" cy="223200"/>
          </a:xfrm>
        </p:grpSpPr>
        <p:pic>
          <p:nvPicPr>
            <p:cNvPr id="162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직사각형 162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74" name="직사각형 173"/>
          <p:cNvSpPr/>
          <p:nvPr/>
        </p:nvSpPr>
        <p:spPr>
          <a:xfrm>
            <a:off x="152400" y="7098511"/>
            <a:ext cx="171103" cy="324000"/>
          </a:xfrm>
          <a:prstGeom prst="rect">
            <a:avLst/>
          </a:prstGeom>
          <a:blipFill dpi="0" rotWithShape="1">
            <a:blip r:embed="rId29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5" name="표 1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46477"/>
              </p:ext>
            </p:extLst>
          </p:nvPr>
        </p:nvGraphicFramePr>
        <p:xfrm>
          <a:off x="356321" y="7074316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2" name="그룹 141"/>
          <p:cNvGrpSpPr/>
          <p:nvPr/>
        </p:nvGrpSpPr>
        <p:grpSpPr>
          <a:xfrm>
            <a:off x="126915" y="7619257"/>
            <a:ext cx="1533286" cy="223200"/>
            <a:chOff x="126915" y="3054987"/>
            <a:chExt cx="1533286" cy="223200"/>
          </a:xfrm>
        </p:grpSpPr>
        <p:pic>
          <p:nvPicPr>
            <p:cNvPr id="143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직사각형 143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Episodes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152400" y="7926753"/>
            <a:ext cx="171103" cy="864000"/>
          </a:xfrm>
          <a:prstGeom prst="rect">
            <a:avLst/>
          </a:prstGeom>
          <a:blipFill dpi="0" rotWithShape="1">
            <a:blip r:embed="rId30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547681"/>
              </p:ext>
            </p:extLst>
          </p:nvPr>
        </p:nvGraphicFramePr>
        <p:xfrm>
          <a:off x="356321" y="7910178"/>
          <a:ext cx="10286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to 12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12 -24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25Episodes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Weekly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7" name="그룹 146"/>
          <p:cNvGrpSpPr/>
          <p:nvPr/>
        </p:nvGrpSpPr>
        <p:grpSpPr>
          <a:xfrm>
            <a:off x="126915" y="8946230"/>
            <a:ext cx="1533286" cy="223200"/>
            <a:chOff x="126915" y="3054987"/>
            <a:chExt cx="1533286" cy="223200"/>
          </a:xfrm>
        </p:grpSpPr>
        <p:pic>
          <p:nvPicPr>
            <p:cNvPr id="148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직사각형 148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Format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50" name="직사각형 149"/>
          <p:cNvSpPr/>
          <p:nvPr/>
        </p:nvSpPr>
        <p:spPr>
          <a:xfrm>
            <a:off x="152400" y="9253726"/>
            <a:ext cx="171103" cy="540000"/>
          </a:xfrm>
          <a:prstGeom prst="rect">
            <a:avLst/>
          </a:prstGeom>
          <a:blipFill dpi="0" rotWithShape="1">
            <a:blip r:embed="rId30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23363"/>
              </p:ext>
            </p:extLst>
          </p:nvPr>
        </p:nvGraphicFramePr>
        <p:xfrm>
          <a:off x="356321" y="9237151"/>
          <a:ext cx="102869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03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직사각형 195"/>
          <p:cNvSpPr/>
          <p:nvPr/>
        </p:nvSpPr>
        <p:spPr>
          <a:xfrm>
            <a:off x="2087300" y="3036201"/>
            <a:ext cx="7239600" cy="7485749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72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3" y="10683741"/>
            <a:ext cx="93345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231" name="표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28355"/>
              </p:ext>
            </p:extLst>
          </p:nvPr>
        </p:nvGraphicFramePr>
        <p:xfrm>
          <a:off x="2088307" y="3037724"/>
          <a:ext cx="6293692" cy="73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313"/>
                <a:gridCol w="3072230"/>
                <a:gridCol w="1333500"/>
                <a:gridCol w="431800"/>
                <a:gridCol w="1085849"/>
              </a:tblGrid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Quiz From God (2011)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8episodes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Documentaries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 Needs Of Romance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16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Style Icon Awards, SIA 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150min X 1episodes 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TV Movie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20’s Choice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180min X 1episode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Mnet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Asian Music Awards, MAMA</a:t>
                      </a:r>
                      <a:endParaRPr lang="en-US" altLang="ko-KR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240mins X 1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6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 Super Concert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</a:t>
                      </a:r>
                      <a:r>
                        <a:rPr lang="en-US" altLang="ko-KR" sz="800" b="0" u="none" kern="1200" baseline="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 – 90min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  <a:endParaRPr lang="en-US" altLang="ko-KR" sz="800" b="0" u="none" kern="1200" dirty="0" smtClean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7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A-LIVE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18episodes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Documentaries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8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90min X Weekly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  <a:endParaRPr lang="en-US" altLang="ko-KR" sz="800" b="0" u="none" kern="1200" dirty="0" smtClean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9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 it Beauty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</a:t>
                      </a:r>
                      <a:r>
                        <a:rPr lang="en-US" altLang="ko-KR" sz="800" b="0" u="none" kern="1200" baseline="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 X Weekly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TV Movie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Dynamic Gym Show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14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11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Home Made Cook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30min X Daily (30 + </a:t>
                      </a:r>
                      <a:r>
                        <a:rPr lang="en-US" altLang="ko-KR" sz="800" b="0" u="none" kern="1200" dirty="0" err="1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Eps</a:t>
                      </a: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Once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Upon a Time in Sanctuary </a:t>
                      </a:r>
                      <a:endParaRPr lang="en-US" altLang="ko-KR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12episodes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Detective, Jung Yack-Yong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8episodes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Documentaries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90min X Weekly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 it Beauty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</a:t>
                      </a:r>
                      <a:r>
                        <a:rPr lang="en-US" altLang="ko-KR" sz="800" b="0" u="none" kern="1200" baseline="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 X Weekly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TV Movie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16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Dynamic Gym Show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14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17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Home Made Cook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30min X Daily (30+Eps)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  <a:endParaRPr lang="en-US" altLang="ko-KR" sz="800" b="0" u="none" kern="1200" dirty="0" smtClean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18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Yatsa</a:t>
                      </a:r>
                      <a:endParaRPr lang="en-US" altLang="ko-KR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12episodes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19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Detective, Jung Yack-Yong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8episodes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Documentaries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20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 Needs Of Romance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16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Drama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21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Style Icon Awards, SIA 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150min X 1episodes 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TV Movie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22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Wide Entertainment News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180min X 1episode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Entertainment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23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Mnet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Asian Music Awards, MAMA</a:t>
                      </a:r>
                      <a:endParaRPr lang="en-US" altLang="ko-KR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240mins X 1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 Super Concert</a:t>
                      </a:r>
                      <a:endParaRPr lang="ko-KR" altLang="en-US" sz="900" b="0" u="none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240mins X 1 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  <a:endParaRPr lang="en-US" altLang="ko-KR" sz="800" b="0" u="none" kern="1200" dirty="0" smtClean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Music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52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1234</a:t>
                      </a:r>
                      <a:endParaRPr lang="ko-KR" altLang="en-US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A-LIVE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60min X 18episodes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HD</a:t>
                      </a: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kern="1200" dirty="0" smtClean="0">
                          <a:solidFill>
                            <a:srgbClr val="4C4C4C"/>
                          </a:solidFill>
                          <a:latin typeface="+mn-lt"/>
                          <a:ea typeface="+mn-ea"/>
                          <a:cs typeface="+mn-cs"/>
                        </a:rPr>
                        <a:t>Documentaries</a:t>
                      </a:r>
                      <a:endParaRPr lang="en-US" altLang="ko-KR" sz="800" b="0" u="none" kern="1200" dirty="0">
                        <a:solidFill>
                          <a:srgbClr val="4C4C4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42" name="직선 연결선 241"/>
          <p:cNvCxnSpPr/>
          <p:nvPr/>
        </p:nvCxnSpPr>
        <p:spPr>
          <a:xfrm>
            <a:off x="2102465" y="10434678"/>
            <a:ext cx="72396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586788" y="1966914"/>
            <a:ext cx="197862" cy="19786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rgbClr val="0070C0"/>
                </a:solidFill>
                <a:latin typeface="+mj-lt"/>
                <a:ea typeface="돋움" pitchFamily="50" charset="-127"/>
              </a:rPr>
              <a:t>25</a:t>
            </a:r>
            <a:endParaRPr lang="ko-KR" altLang="en-US" sz="900" b="1" spc="-20" dirty="0">
              <a:solidFill>
                <a:srgbClr val="0070C0"/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8841582" y="1966914"/>
            <a:ext cx="197862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50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9086850" y="1966914"/>
            <a:ext cx="240505" cy="197862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45052"/>
            <a:r>
              <a:rPr lang="en-US" altLang="ko-KR" sz="900" b="1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돋움" pitchFamily="50" charset="-127"/>
              </a:rPr>
              <a:t>100</a:t>
            </a:r>
            <a:endParaRPr lang="ko-KR" altLang="en-US" sz="900" b="1" spc="-2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087607" y="2250595"/>
            <a:ext cx="72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" y="1972891"/>
            <a:ext cx="1790700" cy="142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9" name="직사각형 198"/>
          <p:cNvSpPr/>
          <p:nvPr/>
        </p:nvSpPr>
        <p:spPr>
          <a:xfrm>
            <a:off x="2082206" y="2374900"/>
            <a:ext cx="1224136" cy="208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9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Search  TV-Titles</a:t>
            </a:r>
            <a:endParaRPr lang="ko-KR" altLang="en-US" sz="9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pic>
        <p:nvPicPr>
          <p:cNvPr id="2050" name="Picture 2" descr="G:\[CJ] B2B Library\06_wireframe\03) 관리자화면\Mock UP\search_For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235" y="2376488"/>
            <a:ext cx="2127597" cy="2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016377" y="6079766"/>
            <a:ext cx="3241834" cy="2688677"/>
            <a:chOff x="4838700" y="9399091"/>
            <a:chExt cx="3241834" cy="2688677"/>
          </a:xfrm>
        </p:grpSpPr>
        <p:sp>
          <p:nvSpPr>
            <p:cNvPr id="210" name="직사각형 100"/>
            <p:cNvSpPr/>
            <p:nvPr/>
          </p:nvSpPr>
          <p:spPr>
            <a:xfrm>
              <a:off x="4838700" y="9399091"/>
              <a:ext cx="3241834" cy="2688677"/>
            </a:xfrm>
            <a:custGeom>
              <a:avLst/>
              <a:gdLst>
                <a:gd name="connsiteX0" fmla="*/ 0 w 4111690"/>
                <a:gd name="connsiteY0" fmla="*/ 0 h 2437636"/>
                <a:gd name="connsiteX1" fmla="*/ 4111690 w 4111690"/>
                <a:gd name="connsiteY1" fmla="*/ 0 h 2437636"/>
                <a:gd name="connsiteX2" fmla="*/ 4111690 w 4111690"/>
                <a:gd name="connsiteY2" fmla="*/ 2437636 h 2437636"/>
                <a:gd name="connsiteX3" fmla="*/ 0 w 4111690"/>
                <a:gd name="connsiteY3" fmla="*/ 2437636 h 2437636"/>
                <a:gd name="connsiteX4" fmla="*/ 0 w 4111690"/>
                <a:gd name="connsiteY4" fmla="*/ 0 h 2437636"/>
                <a:gd name="connsiteX0" fmla="*/ 500 w 4112190"/>
                <a:gd name="connsiteY0" fmla="*/ 0 h 2437636"/>
                <a:gd name="connsiteX1" fmla="*/ 4112190 w 4112190"/>
                <a:gd name="connsiteY1" fmla="*/ 0 h 2437636"/>
                <a:gd name="connsiteX2" fmla="*/ 4112190 w 4112190"/>
                <a:gd name="connsiteY2" fmla="*/ 2437636 h 2437636"/>
                <a:gd name="connsiteX3" fmla="*/ 500 w 4112190"/>
                <a:gd name="connsiteY3" fmla="*/ 2437636 h 2437636"/>
                <a:gd name="connsiteX4" fmla="*/ 0 w 4112190"/>
                <a:gd name="connsiteY4" fmla="*/ 1877566 h 2437636"/>
                <a:gd name="connsiteX5" fmla="*/ 500 w 4112190"/>
                <a:gd name="connsiteY5" fmla="*/ 0 h 2437636"/>
                <a:gd name="connsiteX0" fmla="*/ 304717 w 4416407"/>
                <a:gd name="connsiteY0" fmla="*/ 0 h 2437636"/>
                <a:gd name="connsiteX1" fmla="*/ 4416407 w 4416407"/>
                <a:gd name="connsiteY1" fmla="*/ 0 h 2437636"/>
                <a:gd name="connsiteX2" fmla="*/ 4416407 w 4416407"/>
                <a:gd name="connsiteY2" fmla="*/ 2437636 h 2437636"/>
                <a:gd name="connsiteX3" fmla="*/ 304717 w 4416407"/>
                <a:gd name="connsiteY3" fmla="*/ 2437636 h 2437636"/>
                <a:gd name="connsiteX4" fmla="*/ 304217 w 4416407"/>
                <a:gd name="connsiteY4" fmla="*/ 1925191 h 2437636"/>
                <a:gd name="connsiteX5" fmla="*/ 304217 w 4416407"/>
                <a:gd name="connsiteY5" fmla="*/ 1877566 h 2437636"/>
                <a:gd name="connsiteX6" fmla="*/ 304717 w 4416407"/>
                <a:gd name="connsiteY6" fmla="*/ 0 h 2437636"/>
                <a:gd name="connsiteX0" fmla="*/ 993 w 4112683"/>
                <a:gd name="connsiteY0" fmla="*/ 0 h 2437636"/>
                <a:gd name="connsiteX1" fmla="*/ 4112683 w 4112683"/>
                <a:gd name="connsiteY1" fmla="*/ 0 h 2437636"/>
                <a:gd name="connsiteX2" fmla="*/ 4112683 w 4112683"/>
                <a:gd name="connsiteY2" fmla="*/ 2437636 h 2437636"/>
                <a:gd name="connsiteX3" fmla="*/ 993 w 4112683"/>
                <a:gd name="connsiteY3" fmla="*/ 2437636 h 2437636"/>
                <a:gd name="connsiteX4" fmla="*/ 493 w 4112683"/>
                <a:gd name="connsiteY4" fmla="*/ 1925191 h 2437636"/>
                <a:gd name="connsiteX5" fmla="*/ 493 w 4112683"/>
                <a:gd name="connsiteY5" fmla="*/ 1877566 h 2437636"/>
                <a:gd name="connsiteX6" fmla="*/ 993 w 4112683"/>
                <a:gd name="connsiteY6" fmla="*/ 0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493 w 4112683"/>
                <a:gd name="connsiteY0" fmla="*/ 1877566 h 2437636"/>
                <a:gd name="connsiteX1" fmla="*/ 993 w 4112683"/>
                <a:gd name="connsiteY1" fmla="*/ 0 h 2437636"/>
                <a:gd name="connsiteX2" fmla="*/ 4112683 w 4112683"/>
                <a:gd name="connsiteY2" fmla="*/ 0 h 2437636"/>
                <a:gd name="connsiteX3" fmla="*/ 4112683 w 4112683"/>
                <a:gd name="connsiteY3" fmla="*/ 2437636 h 2437636"/>
                <a:gd name="connsiteX4" fmla="*/ 993 w 4112683"/>
                <a:gd name="connsiteY4" fmla="*/ 2437636 h 2437636"/>
                <a:gd name="connsiteX5" fmla="*/ 493 w 4112683"/>
                <a:gd name="connsiteY5" fmla="*/ 1925191 h 2437636"/>
                <a:gd name="connsiteX6" fmla="*/ 91933 w 4112683"/>
                <a:gd name="connsiteY6" fmla="*/ 1969006 h 2437636"/>
                <a:gd name="connsiteX0" fmla="*/ 160990 w 4273180"/>
                <a:gd name="connsiteY0" fmla="*/ 1877566 h 2437636"/>
                <a:gd name="connsiteX1" fmla="*/ 161490 w 4273180"/>
                <a:gd name="connsiteY1" fmla="*/ 0 h 2437636"/>
                <a:gd name="connsiteX2" fmla="*/ 4273180 w 4273180"/>
                <a:gd name="connsiteY2" fmla="*/ 0 h 2437636"/>
                <a:gd name="connsiteX3" fmla="*/ 4273180 w 4273180"/>
                <a:gd name="connsiteY3" fmla="*/ 2437636 h 2437636"/>
                <a:gd name="connsiteX4" fmla="*/ 161490 w 4273180"/>
                <a:gd name="connsiteY4" fmla="*/ 2437636 h 2437636"/>
                <a:gd name="connsiteX5" fmla="*/ 160990 w 4273180"/>
                <a:gd name="connsiteY5" fmla="*/ 1925191 h 2437636"/>
                <a:gd name="connsiteX6" fmla="*/ 21449 w 4273180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39541 w 4251731"/>
                <a:gd name="connsiteY0" fmla="*/ 1877566 h 2437636"/>
                <a:gd name="connsiteX1" fmla="*/ 140041 w 4251731"/>
                <a:gd name="connsiteY1" fmla="*/ 0 h 2437636"/>
                <a:gd name="connsiteX2" fmla="*/ 4251731 w 4251731"/>
                <a:gd name="connsiteY2" fmla="*/ 0 h 2437636"/>
                <a:gd name="connsiteX3" fmla="*/ 4251731 w 4251731"/>
                <a:gd name="connsiteY3" fmla="*/ 2437636 h 2437636"/>
                <a:gd name="connsiteX4" fmla="*/ 140041 w 4251731"/>
                <a:gd name="connsiteY4" fmla="*/ 2437636 h 2437636"/>
                <a:gd name="connsiteX5" fmla="*/ 139541 w 4251731"/>
                <a:gd name="connsiteY5" fmla="*/ 1925191 h 2437636"/>
                <a:gd name="connsiteX6" fmla="*/ 0 w 4251731"/>
                <a:gd name="connsiteY6" fmla="*/ 1911856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0" fmla="*/ 194310 w 4306500"/>
                <a:gd name="connsiteY0" fmla="*/ 1877566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94310 w 4306500"/>
                <a:gd name="connsiteY7" fmla="*/ 1877566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7167 w 4306500"/>
                <a:gd name="connsiteY0" fmla="*/ 1860897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7167 w 4306500"/>
                <a:gd name="connsiteY7" fmla="*/ 1860897 h 2437636"/>
                <a:gd name="connsiteX0" fmla="*/ 189549 w 4306500"/>
                <a:gd name="connsiteY0" fmla="*/ 1796603 h 2437636"/>
                <a:gd name="connsiteX1" fmla="*/ 194810 w 4306500"/>
                <a:gd name="connsiteY1" fmla="*/ 0 h 2437636"/>
                <a:gd name="connsiteX2" fmla="*/ 4306500 w 4306500"/>
                <a:gd name="connsiteY2" fmla="*/ 0 h 2437636"/>
                <a:gd name="connsiteX3" fmla="*/ 4306500 w 4306500"/>
                <a:gd name="connsiteY3" fmla="*/ 2437636 h 2437636"/>
                <a:gd name="connsiteX4" fmla="*/ 194810 w 4306500"/>
                <a:gd name="connsiteY4" fmla="*/ 2437636 h 2437636"/>
                <a:gd name="connsiteX5" fmla="*/ 194310 w 4306500"/>
                <a:gd name="connsiteY5" fmla="*/ 1925191 h 2437636"/>
                <a:gd name="connsiteX6" fmla="*/ 0 w 4306500"/>
                <a:gd name="connsiteY6" fmla="*/ 1926143 h 2437636"/>
                <a:gd name="connsiteX7" fmla="*/ 189549 w 4306500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2724 w 4309675"/>
                <a:gd name="connsiteY0" fmla="*/ 1796603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2724 w 4309675"/>
                <a:gd name="connsiteY7" fmla="*/ 1796603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195899 w 4309675"/>
                <a:gd name="connsiteY0" fmla="*/ 1678302 h 2437636"/>
                <a:gd name="connsiteX1" fmla="*/ 197985 w 4309675"/>
                <a:gd name="connsiteY1" fmla="*/ 0 h 2437636"/>
                <a:gd name="connsiteX2" fmla="*/ 4309675 w 4309675"/>
                <a:gd name="connsiteY2" fmla="*/ 0 h 2437636"/>
                <a:gd name="connsiteX3" fmla="*/ 4309675 w 4309675"/>
                <a:gd name="connsiteY3" fmla="*/ 2437636 h 2437636"/>
                <a:gd name="connsiteX4" fmla="*/ 197985 w 4309675"/>
                <a:gd name="connsiteY4" fmla="*/ 2437636 h 2437636"/>
                <a:gd name="connsiteX5" fmla="*/ 197485 w 4309675"/>
                <a:gd name="connsiteY5" fmla="*/ 1925191 h 2437636"/>
                <a:gd name="connsiteX6" fmla="*/ 0 w 4309675"/>
                <a:gd name="connsiteY6" fmla="*/ 1630389 h 2437636"/>
                <a:gd name="connsiteX7" fmla="*/ 195899 w 4309675"/>
                <a:gd name="connsiteY7" fmla="*/ 1678302 h 2437636"/>
                <a:gd name="connsiteX0" fmla="*/ 4 w 4113780"/>
                <a:gd name="connsiteY0" fmla="*/ 1678302 h 2437636"/>
                <a:gd name="connsiteX1" fmla="*/ 2090 w 4113780"/>
                <a:gd name="connsiteY1" fmla="*/ 0 h 2437636"/>
                <a:gd name="connsiteX2" fmla="*/ 4113780 w 4113780"/>
                <a:gd name="connsiteY2" fmla="*/ 0 h 2437636"/>
                <a:gd name="connsiteX3" fmla="*/ 4113780 w 4113780"/>
                <a:gd name="connsiteY3" fmla="*/ 2437636 h 2437636"/>
                <a:gd name="connsiteX4" fmla="*/ 2090 w 4113780"/>
                <a:gd name="connsiteY4" fmla="*/ 2437636 h 2437636"/>
                <a:gd name="connsiteX5" fmla="*/ 1590 w 4113780"/>
                <a:gd name="connsiteY5" fmla="*/ 1925191 h 2437636"/>
                <a:gd name="connsiteX6" fmla="*/ 4 w 4113780"/>
                <a:gd name="connsiteY6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3780 w 4114424"/>
                <a:gd name="connsiteY4" fmla="*/ 2437636 h 2437636"/>
                <a:gd name="connsiteX5" fmla="*/ 2090 w 4114424"/>
                <a:gd name="connsiteY5" fmla="*/ 2437636 h 2437636"/>
                <a:gd name="connsiteX6" fmla="*/ 1590 w 4114424"/>
                <a:gd name="connsiteY6" fmla="*/ 1925191 h 2437636"/>
                <a:gd name="connsiteX7" fmla="*/ 4 w 4114424"/>
                <a:gd name="connsiteY7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417747"/>
                <a:gd name="connsiteY0" fmla="*/ 1678302 h 2437636"/>
                <a:gd name="connsiteX1" fmla="*/ 2090 w 4417747"/>
                <a:gd name="connsiteY1" fmla="*/ 0 h 2437636"/>
                <a:gd name="connsiteX2" fmla="*/ 4113780 w 4417747"/>
                <a:gd name="connsiteY2" fmla="*/ 0 h 2437636"/>
                <a:gd name="connsiteX3" fmla="*/ 4114424 w 4417747"/>
                <a:gd name="connsiteY3" fmla="*/ 202844 h 2437636"/>
                <a:gd name="connsiteX4" fmla="*/ 4112042 w 4417747"/>
                <a:gd name="connsiteY4" fmla="*/ 370957 h 2437636"/>
                <a:gd name="connsiteX5" fmla="*/ 4113780 w 4417747"/>
                <a:gd name="connsiteY5" fmla="*/ 2437636 h 2437636"/>
                <a:gd name="connsiteX6" fmla="*/ 2090 w 4417747"/>
                <a:gd name="connsiteY6" fmla="*/ 2437636 h 2437636"/>
                <a:gd name="connsiteX7" fmla="*/ 1590 w 4417747"/>
                <a:gd name="connsiteY7" fmla="*/ 1925191 h 2437636"/>
                <a:gd name="connsiteX8" fmla="*/ 4 w 4417747"/>
                <a:gd name="connsiteY8" fmla="*/ 1678302 h 2437636"/>
                <a:gd name="connsiteX0" fmla="*/ 4 w 4114424"/>
                <a:gd name="connsiteY0" fmla="*/ 1678302 h 2437636"/>
                <a:gd name="connsiteX1" fmla="*/ 2090 w 4114424"/>
                <a:gd name="connsiteY1" fmla="*/ 0 h 2437636"/>
                <a:gd name="connsiteX2" fmla="*/ 4113780 w 4114424"/>
                <a:gd name="connsiteY2" fmla="*/ 0 h 2437636"/>
                <a:gd name="connsiteX3" fmla="*/ 4114424 w 4114424"/>
                <a:gd name="connsiteY3" fmla="*/ 202844 h 2437636"/>
                <a:gd name="connsiteX4" fmla="*/ 4112042 w 4114424"/>
                <a:gd name="connsiteY4" fmla="*/ 370957 h 2437636"/>
                <a:gd name="connsiteX5" fmla="*/ 4113780 w 4114424"/>
                <a:gd name="connsiteY5" fmla="*/ 2437636 h 2437636"/>
                <a:gd name="connsiteX6" fmla="*/ 2090 w 4114424"/>
                <a:gd name="connsiteY6" fmla="*/ 2437636 h 2437636"/>
                <a:gd name="connsiteX7" fmla="*/ 1590 w 4114424"/>
                <a:gd name="connsiteY7" fmla="*/ 1925191 h 2437636"/>
                <a:gd name="connsiteX8" fmla="*/ 4 w 4114424"/>
                <a:gd name="connsiteY8" fmla="*/ 1678302 h 2437636"/>
                <a:gd name="connsiteX0" fmla="*/ 4112042 w 4203482"/>
                <a:gd name="connsiteY0" fmla="*/ 370957 h 2437636"/>
                <a:gd name="connsiteX1" fmla="*/ 4113780 w 4203482"/>
                <a:gd name="connsiteY1" fmla="*/ 2437636 h 2437636"/>
                <a:gd name="connsiteX2" fmla="*/ 2090 w 4203482"/>
                <a:gd name="connsiteY2" fmla="*/ 2437636 h 2437636"/>
                <a:gd name="connsiteX3" fmla="*/ 1590 w 4203482"/>
                <a:gd name="connsiteY3" fmla="*/ 1925191 h 2437636"/>
                <a:gd name="connsiteX4" fmla="*/ 4 w 4203482"/>
                <a:gd name="connsiteY4" fmla="*/ 1678302 h 2437636"/>
                <a:gd name="connsiteX5" fmla="*/ 2090 w 4203482"/>
                <a:gd name="connsiteY5" fmla="*/ 0 h 2437636"/>
                <a:gd name="connsiteX6" fmla="*/ 4113780 w 4203482"/>
                <a:gd name="connsiteY6" fmla="*/ 0 h 2437636"/>
                <a:gd name="connsiteX7" fmla="*/ 4114424 w 4203482"/>
                <a:gd name="connsiteY7" fmla="*/ 202844 h 2437636"/>
                <a:gd name="connsiteX8" fmla="*/ 4203482 w 4203482"/>
                <a:gd name="connsiteY8" fmla="*/ 460617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539239"/>
                <a:gd name="connsiteY0" fmla="*/ 370957 h 2437636"/>
                <a:gd name="connsiteX1" fmla="*/ 4113780 w 4539239"/>
                <a:gd name="connsiteY1" fmla="*/ 2437636 h 2437636"/>
                <a:gd name="connsiteX2" fmla="*/ 2090 w 4539239"/>
                <a:gd name="connsiteY2" fmla="*/ 2437636 h 2437636"/>
                <a:gd name="connsiteX3" fmla="*/ 1590 w 4539239"/>
                <a:gd name="connsiteY3" fmla="*/ 1925191 h 2437636"/>
                <a:gd name="connsiteX4" fmla="*/ 4 w 4539239"/>
                <a:gd name="connsiteY4" fmla="*/ 1678302 h 2437636"/>
                <a:gd name="connsiteX5" fmla="*/ 2090 w 4539239"/>
                <a:gd name="connsiteY5" fmla="*/ 0 h 2437636"/>
                <a:gd name="connsiteX6" fmla="*/ 4113780 w 4539239"/>
                <a:gd name="connsiteY6" fmla="*/ 0 h 2437636"/>
                <a:gd name="connsiteX7" fmla="*/ 4114424 w 4539239"/>
                <a:gd name="connsiteY7" fmla="*/ 202844 h 2437636"/>
                <a:gd name="connsiteX8" fmla="*/ 4539239 w 4539239"/>
                <a:gd name="connsiteY8" fmla="*/ 355546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446370"/>
                <a:gd name="connsiteY0" fmla="*/ 370957 h 2437636"/>
                <a:gd name="connsiteX1" fmla="*/ 4113780 w 4446370"/>
                <a:gd name="connsiteY1" fmla="*/ 2437636 h 2437636"/>
                <a:gd name="connsiteX2" fmla="*/ 2090 w 4446370"/>
                <a:gd name="connsiteY2" fmla="*/ 2437636 h 2437636"/>
                <a:gd name="connsiteX3" fmla="*/ 1590 w 4446370"/>
                <a:gd name="connsiteY3" fmla="*/ 1925191 h 2437636"/>
                <a:gd name="connsiteX4" fmla="*/ 4 w 4446370"/>
                <a:gd name="connsiteY4" fmla="*/ 1678302 h 2437636"/>
                <a:gd name="connsiteX5" fmla="*/ 2090 w 4446370"/>
                <a:gd name="connsiteY5" fmla="*/ 0 h 2437636"/>
                <a:gd name="connsiteX6" fmla="*/ 4113780 w 4446370"/>
                <a:gd name="connsiteY6" fmla="*/ 0 h 2437636"/>
                <a:gd name="connsiteX7" fmla="*/ 4114424 w 4446370"/>
                <a:gd name="connsiteY7" fmla="*/ 202844 h 2437636"/>
                <a:gd name="connsiteX8" fmla="*/ 4446370 w 4446370"/>
                <a:gd name="connsiteY8" fmla="*/ 350877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0" fmla="*/ 4112042 w 4351120"/>
                <a:gd name="connsiteY0" fmla="*/ 370957 h 2437636"/>
                <a:gd name="connsiteX1" fmla="*/ 4113780 w 4351120"/>
                <a:gd name="connsiteY1" fmla="*/ 2437636 h 2437636"/>
                <a:gd name="connsiteX2" fmla="*/ 2090 w 4351120"/>
                <a:gd name="connsiteY2" fmla="*/ 2437636 h 2437636"/>
                <a:gd name="connsiteX3" fmla="*/ 1590 w 4351120"/>
                <a:gd name="connsiteY3" fmla="*/ 1925191 h 2437636"/>
                <a:gd name="connsiteX4" fmla="*/ 4 w 4351120"/>
                <a:gd name="connsiteY4" fmla="*/ 1678302 h 2437636"/>
                <a:gd name="connsiteX5" fmla="*/ 2090 w 4351120"/>
                <a:gd name="connsiteY5" fmla="*/ 0 h 2437636"/>
                <a:gd name="connsiteX6" fmla="*/ 4113780 w 4351120"/>
                <a:gd name="connsiteY6" fmla="*/ 0 h 2437636"/>
                <a:gd name="connsiteX7" fmla="*/ 4114424 w 4351120"/>
                <a:gd name="connsiteY7" fmla="*/ 202844 h 2437636"/>
                <a:gd name="connsiteX8" fmla="*/ 4351120 w 4351120"/>
                <a:gd name="connsiteY8" fmla="*/ 362551 h 2437636"/>
                <a:gd name="connsiteX9" fmla="*/ 4112042 w 4351120"/>
                <a:gd name="connsiteY9" fmla="*/ 370957 h 24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1120" h="2437636">
                  <a:moveTo>
                    <a:pt x="4112042" y="370957"/>
                  </a:moveTo>
                  <a:cubicBezTo>
                    <a:pt x="4111935" y="743422"/>
                    <a:pt x="4112972" y="1822341"/>
                    <a:pt x="4113780" y="2437636"/>
                  </a:cubicBezTo>
                  <a:lnTo>
                    <a:pt x="2090" y="2437636"/>
                  </a:lnTo>
                  <a:cubicBezTo>
                    <a:pt x="144" y="2109341"/>
                    <a:pt x="1840" y="2181413"/>
                    <a:pt x="1590" y="1925191"/>
                  </a:cubicBezTo>
                  <a:cubicBezTo>
                    <a:pt x="1242" y="1798635"/>
                    <a:pt x="-79" y="1999167"/>
                    <a:pt x="4" y="1678302"/>
                  </a:cubicBezTo>
                  <a:cubicBezTo>
                    <a:pt x="171" y="1052447"/>
                    <a:pt x="1923" y="625855"/>
                    <a:pt x="2090" y="0"/>
                  </a:cubicBezTo>
                  <a:lnTo>
                    <a:pt x="4113780" y="0"/>
                  </a:lnTo>
                  <a:cubicBezTo>
                    <a:pt x="4113995" y="67615"/>
                    <a:pt x="4114209" y="135229"/>
                    <a:pt x="4114424" y="202844"/>
                  </a:cubicBezTo>
                  <a:cubicBezTo>
                    <a:pt x="4230816" y="278680"/>
                    <a:pt x="4171680" y="245992"/>
                    <a:pt x="4351120" y="362551"/>
                  </a:cubicBezTo>
                  <a:lnTo>
                    <a:pt x="4112042" y="370957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lumMod val="85000"/>
                  </a:schemeClr>
                </a:gs>
                <a:gs pos="19000">
                  <a:srgbClr val="F8F8F8"/>
                </a:gs>
                <a:gs pos="100000">
                  <a:schemeClr val="bg1"/>
                </a:gs>
              </a:gsLst>
              <a:lin ang="5400000" scaled="0"/>
            </a:gra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360000" bIns="72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Once Upon a Time in Sanctuary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(2011) 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60min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X 12 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episodes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HD 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ea typeface="돋움" pitchFamily="50" charset="-127"/>
                </a:rPr>
                <a:t>| 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Drama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300" dirty="0" smtClean="0">
                  <a:solidFill>
                    <a:schemeClr val="tx1"/>
                  </a:solidFill>
                  <a:ea typeface="돋움" pitchFamily="50" charset="-127"/>
                </a:rPr>
                <a:t>　</a:t>
              </a:r>
              <a:endParaRPr lang="en-US" altLang="ko-KR" sz="900" dirty="0" smtClean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Channel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  </a:t>
              </a:r>
              <a:r>
                <a:rPr lang="en-US" altLang="ko-KR" sz="900" dirty="0" err="1" smtClean="0">
                  <a:solidFill>
                    <a:schemeClr val="tx1"/>
                  </a:solidFill>
                  <a:ea typeface="돋움" pitchFamily="50" charset="-127"/>
                </a:rPr>
                <a:t>tvN</a:t>
              </a:r>
              <a:r>
                <a:rPr lang="en-US" altLang="ko-KR" sz="900" dirty="0" smtClean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endParaRPr lang="en-US" altLang="ko-KR" sz="900" dirty="0">
                <a:solidFill>
                  <a:schemeClr val="tx1"/>
                </a:solidFill>
                <a:ea typeface="돋움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Cast</a:t>
              </a:r>
              <a:r>
                <a:rPr lang="ko-KR" altLang="en-US" sz="900" b="1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ea typeface="돋움" pitchFamily="50" charset="-127"/>
                </a:rPr>
                <a:t>  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Ryu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Duk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Hwan, Yoon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Joo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 </a:t>
              </a:r>
              <a:r>
                <a:rPr lang="en-US" altLang="ko-KR" sz="900" dirty="0" err="1">
                  <a:solidFill>
                    <a:schemeClr val="tx1"/>
                  </a:solidFill>
                  <a:ea typeface="돋움" pitchFamily="50" charset="-127"/>
                </a:rPr>
                <a:t>Hee</a:t>
              </a: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, Choi Jung Woo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b="1" dirty="0">
                  <a:solidFill>
                    <a:schemeClr val="tx1"/>
                  </a:solidFill>
                  <a:ea typeface="돋움" pitchFamily="50" charset="-127"/>
                </a:rPr>
                <a:t>Concept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To us, a rare disease is like a quiz from god.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A quiz from God that keeps us humans from being too proud and arrogant… It’s something that’s left for us to solve…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900" dirty="0">
                  <a:solidFill>
                    <a:schemeClr val="tx1"/>
                  </a:solidFill>
                  <a:ea typeface="돋움" pitchFamily="50" charset="-127"/>
                </a:rPr>
                <a:t>The Drama deals with criminal cases and rare disease such as porphyria, phenylketonuria and …</a:t>
              </a: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7567547" y="9565923"/>
              <a:ext cx="137464" cy="137464"/>
              <a:chOff x="12965802" y="13105556"/>
              <a:chExt cx="360000" cy="360000"/>
            </a:xfrm>
          </p:grpSpPr>
          <p:cxnSp>
            <p:nvCxnSpPr>
              <p:cNvPr id="212" name="직선 연결선 211"/>
              <p:cNvCxnSpPr/>
              <p:nvPr/>
            </p:nvCxnSpPr>
            <p:spPr>
              <a:xfrm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flipH="1">
                <a:off x="12965802" y="13105556"/>
                <a:ext cx="36000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77" y="1976701"/>
            <a:ext cx="396000" cy="19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7646143" y="2411413"/>
            <a:ext cx="1687414" cy="190401"/>
            <a:chOff x="7639793" y="2411413"/>
            <a:chExt cx="1687414" cy="190401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5732" y="2411413"/>
              <a:ext cx="371475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3" name="직사각형 242"/>
            <p:cNvSpPr/>
            <p:nvPr/>
          </p:nvSpPr>
          <p:spPr>
            <a:xfrm>
              <a:off x="7639793" y="2425700"/>
              <a:ext cx="1224136" cy="17611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r" defTabSz="1245052"/>
              <a:r>
                <a:rPr lang="en-US" altLang="ko-KR" sz="1000" b="1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1</a:t>
              </a:r>
              <a:r>
                <a:rPr lang="en-US" altLang="ko-KR" sz="1000" spc="-20" dirty="0" smtClean="0">
                  <a:solidFill>
                    <a:schemeClr val="tx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 </a:t>
              </a:r>
              <a:r>
                <a:rPr lang="en-US" altLang="ko-KR" sz="1000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/ </a:t>
              </a:r>
              <a:r>
                <a:rPr lang="en-US" altLang="ko-KR" sz="1000" b="1" spc="-20" dirty="0" smtClean="0">
                  <a:solidFill>
                    <a:schemeClr val="bg1">
                      <a:lumMod val="75000"/>
                    </a:schemeClr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5</a:t>
              </a:r>
              <a:endParaRPr lang="ko-KR" altLang="en-US" sz="1000" b="1" spc="-2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pic>
        <p:nvPicPr>
          <p:cNvPr id="24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-6350" y="10955936"/>
            <a:ext cx="1873250" cy="637452"/>
            <a:chOff x="-6350" y="10955936"/>
            <a:chExt cx="1873250" cy="637452"/>
          </a:xfrm>
        </p:grpSpPr>
        <p:sp>
          <p:nvSpPr>
            <p:cNvPr id="3" name="직사각형 2"/>
            <p:cNvSpPr/>
            <p:nvPr/>
          </p:nvSpPr>
          <p:spPr>
            <a:xfrm>
              <a:off x="-4578" y="10955936"/>
              <a:ext cx="1871478" cy="63745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28800" rtlCol="0" anchor="ctr"/>
            <a:lstStyle/>
            <a:p>
              <a:pPr algn="ctr" defTabSz="1245052"/>
              <a:endParaRPr lang="ko-KR" altLang="en-US" sz="1000" spc="-20" dirty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-6350" y="10955936"/>
              <a:ext cx="17970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" y="11540430"/>
            <a:ext cx="9334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4" name="그룹 243"/>
          <p:cNvGrpSpPr/>
          <p:nvPr/>
        </p:nvGrpSpPr>
        <p:grpSpPr>
          <a:xfrm>
            <a:off x="6677124" y="1983607"/>
            <a:ext cx="1803201" cy="219075"/>
            <a:chOff x="6431162" y="1981200"/>
            <a:chExt cx="1803201" cy="219075"/>
          </a:xfrm>
        </p:grpSpPr>
        <p:sp>
          <p:nvSpPr>
            <p:cNvPr id="257" name="직사각형 256"/>
            <p:cNvSpPr/>
            <p:nvPr/>
          </p:nvSpPr>
          <p:spPr>
            <a:xfrm>
              <a:off x="6431162" y="1981200"/>
              <a:ext cx="1165025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Recently Viewed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7628931" y="1981200"/>
              <a:ext cx="605432" cy="21907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8800" rtlCol="0" anchor="ctr"/>
            <a:lstStyle/>
            <a:p>
              <a:pPr defTabSz="1245052"/>
              <a:r>
                <a:rPr lang="en-US" altLang="ko-KR" sz="9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Favorites</a:t>
              </a:r>
              <a:endParaRPr lang="ko-KR" altLang="en-US" sz="900" b="1" spc="3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259" name="직선 연결선 258"/>
            <p:cNvCxnSpPr/>
            <p:nvPr/>
          </p:nvCxnSpPr>
          <p:spPr>
            <a:xfrm>
              <a:off x="7546629" y="2018705"/>
              <a:ext cx="0" cy="108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752725"/>
            <a:ext cx="7272000" cy="28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353003" y="3095626"/>
            <a:ext cx="951065" cy="7269161"/>
            <a:chOff x="8353003" y="3095626"/>
            <a:chExt cx="951065" cy="7269161"/>
          </a:xfrm>
        </p:grpSpPr>
        <p:grpSp>
          <p:nvGrpSpPr>
            <p:cNvPr id="5" name="그룹 4"/>
            <p:cNvGrpSpPr/>
            <p:nvPr/>
          </p:nvGrpSpPr>
          <p:grpSpPr>
            <a:xfrm>
              <a:off x="8353003" y="3095626"/>
              <a:ext cx="951065" cy="182561"/>
              <a:chOff x="8381578" y="3095626"/>
              <a:chExt cx="951065" cy="182561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0" name="그룹 189"/>
            <p:cNvGrpSpPr/>
            <p:nvPr/>
          </p:nvGrpSpPr>
          <p:grpSpPr>
            <a:xfrm>
              <a:off x="8353003" y="3390901"/>
              <a:ext cx="951065" cy="182561"/>
              <a:chOff x="8381578" y="3095626"/>
              <a:chExt cx="951065" cy="182561"/>
            </a:xfrm>
          </p:grpSpPr>
          <p:pic>
            <p:nvPicPr>
              <p:cNvPr id="191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2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3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94" name="그룹 193"/>
            <p:cNvGrpSpPr/>
            <p:nvPr/>
          </p:nvGrpSpPr>
          <p:grpSpPr>
            <a:xfrm>
              <a:off x="8353003" y="3686176"/>
              <a:ext cx="951065" cy="182561"/>
              <a:chOff x="8381578" y="3095626"/>
              <a:chExt cx="951065" cy="182561"/>
            </a:xfrm>
          </p:grpSpPr>
          <p:pic>
            <p:nvPicPr>
              <p:cNvPr id="19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7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8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3" name="그룹 202"/>
            <p:cNvGrpSpPr/>
            <p:nvPr/>
          </p:nvGrpSpPr>
          <p:grpSpPr>
            <a:xfrm>
              <a:off x="8353003" y="3981451"/>
              <a:ext cx="951065" cy="182561"/>
              <a:chOff x="8381578" y="3095626"/>
              <a:chExt cx="951065" cy="182561"/>
            </a:xfrm>
          </p:grpSpPr>
          <p:pic>
            <p:nvPicPr>
              <p:cNvPr id="204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6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7" name="그룹 206"/>
            <p:cNvGrpSpPr/>
            <p:nvPr/>
          </p:nvGrpSpPr>
          <p:grpSpPr>
            <a:xfrm>
              <a:off x="8353003" y="4276726"/>
              <a:ext cx="951065" cy="182561"/>
              <a:chOff x="8381578" y="3095626"/>
              <a:chExt cx="951065" cy="182561"/>
            </a:xfrm>
          </p:grpSpPr>
          <p:pic>
            <p:nvPicPr>
              <p:cNvPr id="20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4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7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8" name="그룹 217"/>
            <p:cNvGrpSpPr/>
            <p:nvPr/>
          </p:nvGrpSpPr>
          <p:grpSpPr>
            <a:xfrm>
              <a:off x="8353003" y="4572001"/>
              <a:ext cx="951065" cy="182561"/>
              <a:chOff x="8381578" y="3095626"/>
              <a:chExt cx="951065" cy="182561"/>
            </a:xfrm>
          </p:grpSpPr>
          <p:pic>
            <p:nvPicPr>
              <p:cNvPr id="21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0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1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3" name="그룹 222"/>
            <p:cNvGrpSpPr/>
            <p:nvPr/>
          </p:nvGrpSpPr>
          <p:grpSpPr>
            <a:xfrm>
              <a:off x="8353003" y="4867276"/>
              <a:ext cx="951065" cy="182561"/>
              <a:chOff x="8381578" y="3095626"/>
              <a:chExt cx="951065" cy="182561"/>
            </a:xfrm>
          </p:grpSpPr>
          <p:pic>
            <p:nvPicPr>
              <p:cNvPr id="224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5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6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27" name="그룹 226"/>
            <p:cNvGrpSpPr/>
            <p:nvPr/>
          </p:nvGrpSpPr>
          <p:grpSpPr>
            <a:xfrm>
              <a:off x="8353003" y="5162551"/>
              <a:ext cx="951065" cy="182561"/>
              <a:chOff x="8381578" y="3095626"/>
              <a:chExt cx="951065" cy="182561"/>
            </a:xfrm>
          </p:grpSpPr>
          <p:pic>
            <p:nvPicPr>
              <p:cNvPr id="228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9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0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33" name="그룹 232"/>
            <p:cNvGrpSpPr/>
            <p:nvPr/>
          </p:nvGrpSpPr>
          <p:grpSpPr>
            <a:xfrm>
              <a:off x="8353003" y="5457826"/>
              <a:ext cx="951065" cy="182561"/>
              <a:chOff x="8381578" y="3095626"/>
              <a:chExt cx="951065" cy="182561"/>
            </a:xfrm>
          </p:grpSpPr>
          <p:pic>
            <p:nvPicPr>
              <p:cNvPr id="234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5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6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37" name="그룹 236"/>
            <p:cNvGrpSpPr/>
            <p:nvPr/>
          </p:nvGrpSpPr>
          <p:grpSpPr>
            <a:xfrm>
              <a:off x="8353003" y="5753101"/>
              <a:ext cx="951065" cy="182561"/>
              <a:chOff x="8381578" y="3095626"/>
              <a:chExt cx="951065" cy="182561"/>
            </a:xfrm>
          </p:grpSpPr>
          <p:pic>
            <p:nvPicPr>
              <p:cNvPr id="238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9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0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1" name="그룹 240"/>
            <p:cNvGrpSpPr/>
            <p:nvPr/>
          </p:nvGrpSpPr>
          <p:grpSpPr>
            <a:xfrm>
              <a:off x="8353003" y="6048376"/>
              <a:ext cx="951065" cy="182561"/>
              <a:chOff x="8381578" y="3095626"/>
              <a:chExt cx="951065" cy="182561"/>
            </a:xfrm>
          </p:grpSpPr>
          <p:pic>
            <p:nvPicPr>
              <p:cNvPr id="246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8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9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0" name="그룹 249"/>
            <p:cNvGrpSpPr/>
            <p:nvPr/>
          </p:nvGrpSpPr>
          <p:grpSpPr>
            <a:xfrm>
              <a:off x="8353003" y="6343651"/>
              <a:ext cx="951065" cy="182561"/>
              <a:chOff x="8381578" y="3095626"/>
              <a:chExt cx="951065" cy="182561"/>
            </a:xfrm>
          </p:grpSpPr>
          <p:pic>
            <p:nvPicPr>
              <p:cNvPr id="251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2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3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4" name="그룹 253"/>
            <p:cNvGrpSpPr/>
            <p:nvPr/>
          </p:nvGrpSpPr>
          <p:grpSpPr>
            <a:xfrm>
              <a:off x="8353003" y="6638926"/>
              <a:ext cx="951065" cy="182561"/>
              <a:chOff x="8381578" y="3095626"/>
              <a:chExt cx="951065" cy="182561"/>
            </a:xfrm>
          </p:grpSpPr>
          <p:pic>
            <p:nvPicPr>
              <p:cNvPr id="260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1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2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4" name="그룹 263"/>
            <p:cNvGrpSpPr/>
            <p:nvPr/>
          </p:nvGrpSpPr>
          <p:grpSpPr>
            <a:xfrm>
              <a:off x="8353003" y="6934201"/>
              <a:ext cx="951065" cy="182561"/>
              <a:chOff x="8381578" y="3095626"/>
              <a:chExt cx="951065" cy="182561"/>
            </a:xfrm>
          </p:grpSpPr>
          <p:pic>
            <p:nvPicPr>
              <p:cNvPr id="26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6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7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8" name="그룹 267"/>
            <p:cNvGrpSpPr/>
            <p:nvPr/>
          </p:nvGrpSpPr>
          <p:grpSpPr>
            <a:xfrm>
              <a:off x="8353003" y="7229476"/>
              <a:ext cx="951065" cy="182561"/>
              <a:chOff x="8381578" y="3095626"/>
              <a:chExt cx="951065" cy="182561"/>
            </a:xfrm>
          </p:grpSpPr>
          <p:pic>
            <p:nvPicPr>
              <p:cNvPr id="26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0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1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2" name="그룹 271"/>
            <p:cNvGrpSpPr/>
            <p:nvPr/>
          </p:nvGrpSpPr>
          <p:grpSpPr>
            <a:xfrm>
              <a:off x="8353003" y="7524751"/>
              <a:ext cx="951065" cy="182561"/>
              <a:chOff x="8381578" y="3095626"/>
              <a:chExt cx="951065" cy="182561"/>
            </a:xfrm>
          </p:grpSpPr>
          <p:pic>
            <p:nvPicPr>
              <p:cNvPr id="273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4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5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76" name="그룹 275"/>
            <p:cNvGrpSpPr/>
            <p:nvPr/>
          </p:nvGrpSpPr>
          <p:grpSpPr>
            <a:xfrm>
              <a:off x="8353003" y="7820026"/>
              <a:ext cx="951065" cy="182561"/>
              <a:chOff x="8381578" y="3095626"/>
              <a:chExt cx="951065" cy="182561"/>
            </a:xfrm>
          </p:grpSpPr>
          <p:pic>
            <p:nvPicPr>
              <p:cNvPr id="277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8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9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0" name="그룹 279"/>
            <p:cNvGrpSpPr/>
            <p:nvPr/>
          </p:nvGrpSpPr>
          <p:grpSpPr>
            <a:xfrm>
              <a:off x="8353003" y="8115301"/>
              <a:ext cx="951065" cy="182561"/>
              <a:chOff x="8381578" y="3095626"/>
              <a:chExt cx="951065" cy="182561"/>
            </a:xfrm>
          </p:grpSpPr>
          <p:pic>
            <p:nvPicPr>
              <p:cNvPr id="281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2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3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4" name="그룹 283"/>
            <p:cNvGrpSpPr/>
            <p:nvPr/>
          </p:nvGrpSpPr>
          <p:grpSpPr>
            <a:xfrm>
              <a:off x="8353003" y="8410576"/>
              <a:ext cx="951065" cy="182561"/>
              <a:chOff x="8381578" y="3095626"/>
              <a:chExt cx="951065" cy="182561"/>
            </a:xfrm>
          </p:grpSpPr>
          <p:pic>
            <p:nvPicPr>
              <p:cNvPr id="28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6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7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8" name="그룹 287"/>
            <p:cNvGrpSpPr/>
            <p:nvPr/>
          </p:nvGrpSpPr>
          <p:grpSpPr>
            <a:xfrm>
              <a:off x="8353003" y="8705851"/>
              <a:ext cx="951065" cy="182561"/>
              <a:chOff x="8381578" y="3095626"/>
              <a:chExt cx="951065" cy="182561"/>
            </a:xfrm>
          </p:grpSpPr>
          <p:pic>
            <p:nvPicPr>
              <p:cNvPr id="28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0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1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2" name="그룹 291"/>
            <p:cNvGrpSpPr/>
            <p:nvPr/>
          </p:nvGrpSpPr>
          <p:grpSpPr>
            <a:xfrm>
              <a:off x="8353003" y="9001126"/>
              <a:ext cx="951065" cy="182561"/>
              <a:chOff x="8381578" y="3095626"/>
              <a:chExt cx="951065" cy="182561"/>
            </a:xfrm>
          </p:grpSpPr>
          <p:pic>
            <p:nvPicPr>
              <p:cNvPr id="293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4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5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96" name="그룹 295"/>
            <p:cNvGrpSpPr/>
            <p:nvPr/>
          </p:nvGrpSpPr>
          <p:grpSpPr>
            <a:xfrm>
              <a:off x="8353003" y="9296401"/>
              <a:ext cx="951065" cy="182561"/>
              <a:chOff x="8381578" y="3095626"/>
              <a:chExt cx="951065" cy="182561"/>
            </a:xfrm>
          </p:grpSpPr>
          <p:pic>
            <p:nvPicPr>
              <p:cNvPr id="297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8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9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0" name="그룹 299"/>
            <p:cNvGrpSpPr/>
            <p:nvPr/>
          </p:nvGrpSpPr>
          <p:grpSpPr>
            <a:xfrm>
              <a:off x="8353003" y="9591676"/>
              <a:ext cx="951065" cy="182561"/>
              <a:chOff x="8381578" y="3095626"/>
              <a:chExt cx="951065" cy="182561"/>
            </a:xfrm>
          </p:grpSpPr>
          <p:pic>
            <p:nvPicPr>
              <p:cNvPr id="301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2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3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4" name="그룹 303"/>
            <p:cNvGrpSpPr/>
            <p:nvPr/>
          </p:nvGrpSpPr>
          <p:grpSpPr>
            <a:xfrm>
              <a:off x="8353003" y="9886951"/>
              <a:ext cx="951065" cy="182561"/>
              <a:chOff x="8381578" y="3095626"/>
              <a:chExt cx="951065" cy="182561"/>
            </a:xfrm>
          </p:grpSpPr>
          <p:pic>
            <p:nvPicPr>
              <p:cNvPr id="30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6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8" name="그룹 307"/>
            <p:cNvGrpSpPr/>
            <p:nvPr/>
          </p:nvGrpSpPr>
          <p:grpSpPr>
            <a:xfrm>
              <a:off x="8353003" y="10182226"/>
              <a:ext cx="951065" cy="182561"/>
              <a:chOff x="8381578" y="3095626"/>
              <a:chExt cx="951065" cy="182561"/>
            </a:xfrm>
          </p:grpSpPr>
          <p:pic>
            <p:nvPicPr>
              <p:cNvPr id="30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578" y="3106737"/>
                <a:ext cx="171450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0" name="Picture 6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5053" y="3095626"/>
                <a:ext cx="180975" cy="171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1" name="Picture 7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18054" y="3108647"/>
                <a:ext cx="514589" cy="162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16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t="16003" r="68136" b="76497"/>
          <a:stretch>
            <a:fillRect/>
          </a:stretch>
        </p:blipFill>
        <p:spPr bwMode="auto">
          <a:xfrm>
            <a:off x="171415" y="12009018"/>
            <a:ext cx="1000132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" t="16003" r="86249" b="76497"/>
          <a:stretch>
            <a:fillRect/>
          </a:stretch>
        </p:blipFill>
        <p:spPr bwMode="auto">
          <a:xfrm>
            <a:off x="1971651" y="12009018"/>
            <a:ext cx="1143008" cy="21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직사각형 163"/>
          <p:cNvSpPr/>
          <p:nvPr/>
        </p:nvSpPr>
        <p:spPr>
          <a:xfrm>
            <a:off x="151806" y="1994235"/>
            <a:ext cx="1224136" cy="3143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defTabSz="1245052"/>
            <a:r>
              <a:rPr lang="en-US" altLang="ko-KR" sz="1100" b="1" spc="-2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Options</a:t>
            </a:r>
            <a:endParaRPr lang="ko-KR" altLang="en-US" sz="1100" b="1" spc="-20" dirty="0">
              <a:solidFill>
                <a:schemeClr val="tx1"/>
              </a:solidFill>
              <a:latin typeface="Tahoma" pitchFamily="34" charset="0"/>
              <a:ea typeface="돋움" pitchFamily="50" charset="-127"/>
              <a:cs typeface="Tahoma" pitchFamily="34" charset="0"/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152756" y="2362733"/>
            <a:ext cx="1533286" cy="223200"/>
            <a:chOff x="152756" y="2331087"/>
            <a:chExt cx="1533286" cy="223200"/>
          </a:xfrm>
        </p:grpSpPr>
        <p:pic>
          <p:nvPicPr>
            <p:cNvPr id="166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56" y="23310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직사각형 166"/>
            <p:cNvSpPr/>
            <p:nvPr/>
          </p:nvSpPr>
          <p:spPr>
            <a:xfrm>
              <a:off x="152756" y="23717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Sort by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126915" y="3108647"/>
            <a:ext cx="1533286" cy="223200"/>
            <a:chOff x="126915" y="3054987"/>
            <a:chExt cx="1533286" cy="223200"/>
          </a:xfrm>
        </p:grpSpPr>
        <p:pic>
          <p:nvPicPr>
            <p:cNvPr id="176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직사각형 176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Episodes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78" name="직사각형 177"/>
          <p:cNvSpPr/>
          <p:nvPr/>
        </p:nvSpPr>
        <p:spPr>
          <a:xfrm>
            <a:off x="152400" y="3416143"/>
            <a:ext cx="171103" cy="864000"/>
          </a:xfrm>
          <a:prstGeom prst="rect">
            <a:avLst/>
          </a:prstGeom>
          <a:blipFill dpi="0" rotWithShape="1">
            <a:blip r:embed="rId16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79" name="표 1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80423"/>
              </p:ext>
            </p:extLst>
          </p:nvPr>
        </p:nvGraphicFramePr>
        <p:xfrm>
          <a:off x="356321" y="3399568"/>
          <a:ext cx="1028699" cy="9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 to 12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12 -24 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 25Episodes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Weekly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" name="직사각형 179"/>
          <p:cNvSpPr/>
          <p:nvPr/>
        </p:nvSpPr>
        <p:spPr>
          <a:xfrm>
            <a:off x="152400" y="2662609"/>
            <a:ext cx="171103" cy="324000"/>
          </a:xfrm>
          <a:prstGeom prst="rect">
            <a:avLst/>
          </a:prstGeom>
          <a:blipFill dpi="0" rotWithShape="1">
            <a:blip r:embed="rId17" cstate="print"/>
            <a:srcRect/>
            <a:stretch>
              <a:fillRect l="1000" t="1000" r="1000" b="1000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81" name="표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67203"/>
              </p:ext>
            </p:extLst>
          </p:nvPr>
        </p:nvGraphicFramePr>
        <p:xfrm>
          <a:off x="356321" y="2638414"/>
          <a:ext cx="1028699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 – Z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 date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2" name="그룹 181"/>
          <p:cNvGrpSpPr/>
          <p:nvPr/>
        </p:nvGrpSpPr>
        <p:grpSpPr>
          <a:xfrm>
            <a:off x="126915" y="4435620"/>
            <a:ext cx="1533286" cy="223200"/>
            <a:chOff x="126915" y="3054987"/>
            <a:chExt cx="1533286" cy="223200"/>
          </a:xfrm>
        </p:grpSpPr>
        <p:pic>
          <p:nvPicPr>
            <p:cNvPr id="183" name="Picture 17" descr="G:\[CJ] B2B Library\06_wireframe\03) 관리자화면\Mock UP\options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915" y="3054987"/>
              <a:ext cx="1533286" cy="2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직사각형 183"/>
            <p:cNvSpPr/>
            <p:nvPr/>
          </p:nvSpPr>
          <p:spPr>
            <a:xfrm>
              <a:off x="126915" y="3095626"/>
              <a:ext cx="1224136" cy="157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28800" rtlCol="0" anchor="ctr"/>
            <a:lstStyle/>
            <a:p>
              <a:pPr defTabSz="1245052"/>
              <a:r>
                <a:rPr lang="en-US" altLang="ko-KR" sz="900" b="1" dirty="0" smtClean="0">
                  <a:solidFill>
                    <a:schemeClr val="bg1"/>
                  </a:solidFill>
                  <a:latin typeface="Tahoma" pitchFamily="34" charset="0"/>
                  <a:ea typeface="돋움" pitchFamily="50" charset="-127"/>
                  <a:cs typeface="Tahoma" pitchFamily="34" charset="0"/>
                </a:rPr>
                <a:t>Format</a:t>
              </a:r>
              <a:endParaRPr lang="ko-KR" altLang="en-US" sz="900" b="1" dirty="0">
                <a:solidFill>
                  <a:schemeClr val="bg1"/>
                </a:solidFill>
                <a:latin typeface="Tahoma" pitchFamily="34" charset="0"/>
                <a:ea typeface="돋움" pitchFamily="50" charset="-127"/>
                <a:cs typeface="Tahoma" pitchFamily="34" charset="0"/>
              </a:endParaRPr>
            </a:p>
          </p:txBody>
        </p:sp>
      </p:grpSp>
      <p:sp>
        <p:nvSpPr>
          <p:cNvPr id="185" name="직사각형 184"/>
          <p:cNvSpPr/>
          <p:nvPr/>
        </p:nvSpPr>
        <p:spPr>
          <a:xfrm>
            <a:off x="152400" y="4743116"/>
            <a:ext cx="171103" cy="540000"/>
          </a:xfrm>
          <a:prstGeom prst="rect">
            <a:avLst/>
          </a:prstGeom>
          <a:blipFill dpi="0" rotWithShape="1">
            <a:blip r:embed="rId16" cstate="print"/>
            <a:srcRect/>
            <a:tile tx="-19050" ty="0" sx="100000" sy="100000" flip="none" algn="tl"/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98039"/>
              </p:ext>
            </p:extLst>
          </p:nvPr>
        </p:nvGraphicFramePr>
        <p:xfrm>
          <a:off x="356321" y="4726541"/>
          <a:ext cx="1028699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/>
              </a:tblGrid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HD 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SD</a:t>
                      </a:r>
                      <a:endParaRPr lang="en-US" altLang="ko-KR" sz="9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6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0" descr="G:\[CJ] B2B Library\06_wireframe\03) 관리자화면\Mock UP\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2" y="299989"/>
            <a:ext cx="9334800" cy="74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13648" y="5578452"/>
            <a:ext cx="9307773" cy="159179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28800" rtlCol="0" anchor="ctr"/>
          <a:lstStyle/>
          <a:p>
            <a:pPr algn="ctr" defTabSz="1245052"/>
            <a:endParaRPr lang="ko-KR" altLang="en-US" sz="1000" spc="-20" dirty="0">
              <a:solidFill>
                <a:schemeClr val="bg1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332" name="표 3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977067"/>
              </p:ext>
            </p:extLst>
          </p:nvPr>
        </p:nvGraphicFramePr>
        <p:xfrm>
          <a:off x="-9831" y="7647290"/>
          <a:ext cx="9330812" cy="6026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55"/>
                <a:gridCol w="276761"/>
                <a:gridCol w="5248062"/>
                <a:gridCol w="3272234"/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Ep.01 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1396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　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2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Ep.02 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3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Ep.03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4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Ep.04 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5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Ep.05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itchFamily="34" charset="0"/>
                          <a:cs typeface="Tahoma" pitchFamily="34" charset="0"/>
                        </a:rPr>
                        <a:t>10</a:t>
                      </a:r>
                      <a:endParaRPr lang="ko-KR" altLang="en-US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1" u="none" dirty="0" smtClean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In Needs Of Romance,</a:t>
                      </a:r>
                      <a:r>
                        <a:rPr lang="en-US" altLang="ko-KR" sz="1000" b="1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j-lt"/>
                          <a:ea typeface="돋움" pitchFamily="50" charset="-127"/>
                        </a:rPr>
                        <a:t>Ep.10</a:t>
                      </a:r>
                      <a:endParaRPr lang="en-US" altLang="ko-KR" sz="1000" b="0" u="none" dirty="0" smtClean="0">
                        <a:solidFill>
                          <a:schemeClr val="tx1"/>
                        </a:solidFill>
                        <a:latin typeface="+mj-lt"/>
                        <a:ea typeface="돋움" pitchFamily="50" charset="-127"/>
                      </a:endParaRPr>
                    </a:p>
                  </a:txBody>
                  <a:tcPr marL="360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00:52:17</a:t>
                      </a:r>
                      <a:endParaRPr lang="en-US" altLang="ko-KR" sz="900" b="0" u="non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0" marT="0" marB="0" anchor="ctr"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0" marT="0" marB="72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SYNOPSIS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After helping Carlos conceal his crime, guilt weighs heavily on Susan, Gaby,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Bree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Lynette…;</a:t>
                      </a:r>
                      <a:endParaRPr lang="ko-KR" altLang="en-US" sz="9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40000"/>
                        </a:lnSpc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CAST</a:t>
                      </a:r>
                      <a:r>
                        <a:rPr lang="ko-KR" altLang="en-US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  Jo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Kim Jung-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hoon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Yeo-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jin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Choi song-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Kim 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Hyung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-min </a:t>
                      </a:r>
                    </a:p>
                    <a:p>
                      <a:pPr marL="0" marR="0" indent="0" algn="l" defTabSz="12450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CREW </a:t>
                      </a:r>
                      <a:r>
                        <a:rPr lang="en-US" altLang="ko-KR" sz="900" b="1" i="0" u="none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돋움" pitchFamily="50" charset="-127"/>
                          <a:ea typeface="돋움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Lee Chang-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han</a:t>
                      </a:r>
                      <a:r>
                        <a:rPr lang="en-US" altLang="ko-KR" sz="900" b="0" i="0" kern="1200" spc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,  Jang Hyun-</a:t>
                      </a:r>
                      <a:r>
                        <a:rPr lang="en-US" altLang="ko-KR" sz="900" b="0" i="0" kern="1200" spc="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돋움" pitchFamily="50" charset="-127"/>
                          <a:cs typeface="+mn-cs"/>
                        </a:rPr>
                        <a:t>jung</a:t>
                      </a:r>
                      <a:endParaRPr lang="en-US" altLang="ko-KR" sz="900" b="0" i="0" kern="1200" spc="0" baseline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돋움" pitchFamily="50" charset="-127"/>
                        <a:cs typeface="+mn-cs"/>
                      </a:endParaRPr>
                    </a:p>
                  </a:txBody>
                  <a:tcPr marL="36000" marR="0" marT="28800" marB="72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1987-AF1F-4645-B8E7-7C14480493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TextBox 119"/>
          <p:cNvSpPr txBox="1"/>
          <p:nvPr/>
        </p:nvSpPr>
        <p:spPr>
          <a:xfrm>
            <a:off x="295275" y="5876668"/>
            <a:ext cx="8439728" cy="123609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marL="0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1525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43050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4575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857625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29150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675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72200" algn="l" defTabSz="1543050" rtl="0" eaLnBrk="1" latinLnBrk="1" hangingPunct="1"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100" b="1" dirty="0" smtClean="0">
                <a:latin typeface="+mj-lt"/>
                <a:ea typeface="돋움" pitchFamily="50" charset="-127"/>
              </a:rPr>
              <a:t>About the Program </a:t>
            </a:r>
          </a:p>
          <a:p>
            <a:pPr>
              <a:lnSpc>
                <a:spcPct val="130000"/>
              </a:lnSpc>
            </a:pPr>
            <a:r>
              <a:rPr lang="ko-KR" altLang="en-US" sz="100" b="1" dirty="0" smtClean="0">
                <a:latin typeface="+mj-lt"/>
                <a:ea typeface="돋움" pitchFamily="50" charset="-127"/>
              </a:rPr>
              <a:t>　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This upbeat drama revolves around three women in their early thirties, and tells the story of their love lives, careers and friendship.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Kim Jung </a:t>
            </a:r>
            <a:r>
              <a:rPr lang="en-US" altLang="ko-KR" sz="1000" dirty="0" err="1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Hoon</a:t>
            </a: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 takes on the male lead character Sung </a:t>
            </a:r>
            <a:r>
              <a:rPr lang="en-US" altLang="ko-KR" sz="1000" dirty="0" err="1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Soo</a:t>
            </a: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 and award winning movie actress Jo Yeo Jung as the female lead character In-Young, 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an independent, lovable woman struggling to survive in modern-day society.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From the writer and director behind such solid romantic comedies as &lt; I Love You &gt; and &lt; My Sister – in – Law is 19&gt;, </a:t>
            </a: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solidFill>
                  <a:srgbClr val="4C4C4C"/>
                </a:solidFill>
                <a:latin typeface="+mj-lt"/>
                <a:ea typeface="돋움" pitchFamily="50" charset="-127"/>
              </a:rPr>
              <a:t>this is a witty and charming affair story, depicting the struggles of contemporary women.</a:t>
            </a:r>
            <a:endParaRPr lang="en-US" altLang="ko-KR" sz="1000" dirty="0">
              <a:solidFill>
                <a:srgbClr val="4C4C4C"/>
              </a:solidFill>
              <a:latin typeface="+mj-lt"/>
              <a:ea typeface="돋움" pitchFamily="50" charset="-127"/>
            </a:endParaRPr>
          </a:p>
        </p:txBody>
      </p:sp>
      <p:cxnSp>
        <p:nvCxnSpPr>
          <p:cNvPr id="312" name="직선 연결선 311"/>
          <p:cNvCxnSpPr/>
          <p:nvPr/>
        </p:nvCxnSpPr>
        <p:spPr>
          <a:xfrm>
            <a:off x="7431" y="13753628"/>
            <a:ext cx="933214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3" name="표 3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78495"/>
              </p:ext>
            </p:extLst>
          </p:nvPr>
        </p:nvGraphicFramePr>
        <p:xfrm>
          <a:off x="-7634" y="7348132"/>
          <a:ext cx="9334798" cy="30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602"/>
                <a:gridCol w="2122587"/>
                <a:gridCol w="3240360"/>
                <a:gridCol w="1009278"/>
                <a:gridCol w="800100"/>
                <a:gridCol w="1478871"/>
              </a:tblGrid>
              <a:tr h="306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cs typeface="Tahoma" pitchFamily="34" charset="0"/>
                        </a:rPr>
                        <a:t>       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cs typeface="Tahoma" pitchFamily="34" charset="0"/>
                        </a:rPr>
                        <a:t>▼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  </a:t>
                      </a:r>
                      <a:r>
                        <a:rPr lang="en-US" altLang="ko-KR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Episode Title</a:t>
                      </a:r>
                      <a:endParaRPr lang="ko-KR" altLang="en-US" sz="1000" b="1" u="none" kern="1200" spc="3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u="none" kern="1200" spc="3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Duration</a:t>
                      </a:r>
                      <a:endParaRPr lang="en-US" altLang="ko-KR" sz="1000" b="1" u="none" kern="1200" spc="3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</a:t>
                      </a:r>
                      <a:r>
                        <a:rPr lang="en-US" altLang="ko-KR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SCRIPT</a:t>
                      </a:r>
                      <a:endParaRPr lang="en-US" altLang="ko-KR" sz="1000" b="1" u="none" kern="1200" spc="3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450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kern="1200" spc="3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RATING (Korean) </a:t>
                      </a:r>
                      <a:endParaRPr lang="en-US" altLang="ko-KR" sz="1000" b="1" u="none" kern="1200" spc="3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1440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89943" y="7712969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93092" y="8690550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93092" y="9700815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93092" y="10746722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93092" y="11775114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44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14" y="7712698"/>
            <a:ext cx="304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597943" y="7434722"/>
            <a:ext cx="0" cy="139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852396" y="7434722"/>
            <a:ext cx="0" cy="139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6840835" y="7434722"/>
            <a:ext cx="0" cy="139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7848947" y="7434722"/>
            <a:ext cx="0" cy="1390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998149" y="7720785"/>
            <a:ext cx="1152000" cy="144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General Audiences</a:t>
            </a:r>
            <a:endParaRPr lang="ko-KR" altLang="en-US" sz="800" b="1" spc="3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8031431" y="8701021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12 and Under</a:t>
            </a:r>
            <a:endParaRPr lang="ko-KR" altLang="en-US" sz="800" b="1" spc="30" dirty="0">
              <a:solidFill>
                <a:schemeClr val="accent6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8758901" y="-92258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15 and Under</a:t>
            </a:r>
            <a:endParaRPr lang="ko-KR" altLang="en-US" sz="800" b="1" spc="30" dirty="0">
              <a:solidFill>
                <a:schemeClr val="tx2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759661" y="-60942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543050"/>
            <a:r>
              <a:rPr lang="en-US" altLang="ko-KR" sz="800" b="1" spc="30" dirty="0" smtClean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18 and Under</a:t>
            </a:r>
            <a:endParaRPr lang="ko-KR" altLang="en-US" sz="800" b="1" spc="30" dirty="0">
              <a:solidFill>
                <a:schemeClr val="accent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031431" y="9741317"/>
            <a:ext cx="1152000" cy="144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Restricted Rating</a:t>
            </a:r>
            <a:endParaRPr lang="ko-KR" altLang="en-US" sz="800" b="1" spc="3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36" y="1116418"/>
            <a:ext cx="1503405" cy="37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" y="286355"/>
            <a:ext cx="93345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0" name="그룹 139"/>
          <p:cNvGrpSpPr/>
          <p:nvPr/>
        </p:nvGrpSpPr>
        <p:grpSpPr>
          <a:xfrm>
            <a:off x="-4742" y="5508493"/>
            <a:ext cx="9348901" cy="324255"/>
            <a:chOff x="-4742" y="5328692"/>
            <a:chExt cx="9348901" cy="324255"/>
          </a:xfrm>
        </p:grpSpPr>
        <p:cxnSp>
          <p:nvCxnSpPr>
            <p:cNvPr id="141" name="직선 연결선 140"/>
            <p:cNvCxnSpPr/>
            <p:nvPr/>
          </p:nvCxnSpPr>
          <p:spPr>
            <a:xfrm>
              <a:off x="12016" y="5328692"/>
              <a:ext cx="933214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/>
            <p:cNvGrpSpPr/>
            <p:nvPr/>
          </p:nvGrpSpPr>
          <p:grpSpPr>
            <a:xfrm>
              <a:off x="-4742" y="5328939"/>
              <a:ext cx="9340725" cy="324008"/>
              <a:chOff x="157828" y="5915016"/>
              <a:chExt cx="6214397" cy="299688"/>
            </a:xfrm>
          </p:grpSpPr>
          <p:sp>
            <p:nvSpPr>
              <p:cNvPr id="145" name="직사각형 75"/>
              <p:cNvSpPr/>
              <p:nvPr/>
            </p:nvSpPr>
            <p:spPr>
              <a:xfrm>
                <a:off x="4800609" y="5915016"/>
                <a:ext cx="1571616" cy="299680"/>
              </a:xfrm>
              <a:custGeom>
                <a:avLst/>
                <a:gdLst>
                  <a:gd name="connsiteX0" fmla="*/ 0 w 2362262"/>
                  <a:gd name="connsiteY0" fmla="*/ 0 h 358793"/>
                  <a:gd name="connsiteX1" fmla="*/ 2362262 w 2362262"/>
                  <a:gd name="connsiteY1" fmla="*/ 0 h 358793"/>
                  <a:gd name="connsiteX2" fmla="*/ 2362262 w 2362262"/>
                  <a:gd name="connsiteY2" fmla="*/ 358793 h 358793"/>
                  <a:gd name="connsiteX3" fmla="*/ 0 w 2362262"/>
                  <a:gd name="connsiteY3" fmla="*/ 358793 h 358793"/>
                  <a:gd name="connsiteX4" fmla="*/ 0 w 2362262"/>
                  <a:gd name="connsiteY4" fmla="*/ 0 h 358793"/>
                  <a:gd name="connsiteX0" fmla="*/ 0 w 2362262"/>
                  <a:gd name="connsiteY0" fmla="*/ 358793 h 450233"/>
                  <a:gd name="connsiteX1" fmla="*/ 0 w 2362262"/>
                  <a:gd name="connsiteY1" fmla="*/ 0 h 450233"/>
                  <a:gd name="connsiteX2" fmla="*/ 2362262 w 2362262"/>
                  <a:gd name="connsiteY2" fmla="*/ 0 h 450233"/>
                  <a:gd name="connsiteX3" fmla="*/ 2362262 w 2362262"/>
                  <a:gd name="connsiteY3" fmla="*/ 358793 h 450233"/>
                  <a:gd name="connsiteX4" fmla="*/ 91440 w 2362262"/>
                  <a:gd name="connsiteY4" fmla="*/ 450233 h 450233"/>
                  <a:gd name="connsiteX0" fmla="*/ 0 w 2362262"/>
                  <a:gd name="connsiteY0" fmla="*/ 358793 h 358793"/>
                  <a:gd name="connsiteX1" fmla="*/ 0 w 2362262"/>
                  <a:gd name="connsiteY1" fmla="*/ 0 h 358793"/>
                  <a:gd name="connsiteX2" fmla="*/ 2362262 w 2362262"/>
                  <a:gd name="connsiteY2" fmla="*/ 0 h 358793"/>
                  <a:gd name="connsiteX3" fmla="*/ 2362262 w 2362262"/>
                  <a:gd name="connsiteY3" fmla="*/ 358793 h 35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2262" h="358793">
                    <a:moveTo>
                      <a:pt x="0" y="358793"/>
                    </a:moveTo>
                    <a:lnTo>
                      <a:pt x="0" y="0"/>
                    </a:lnTo>
                    <a:lnTo>
                      <a:pt x="2362262" y="0"/>
                    </a:lnTo>
                    <a:lnTo>
                      <a:pt x="2362262" y="35879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543050"/>
                <a:r>
                  <a:rPr lang="en-US" altLang="ko-KR" sz="1100" b="1" spc="3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Other Titles</a:t>
                </a:r>
                <a:endParaRPr lang="ko-KR" altLang="en-US" sz="1100" b="1" spc="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46" name="직사각형 134"/>
              <p:cNvSpPr/>
              <p:nvPr/>
            </p:nvSpPr>
            <p:spPr>
              <a:xfrm>
                <a:off x="1741155" y="5915024"/>
                <a:ext cx="1571616" cy="299680"/>
              </a:xfrm>
              <a:custGeom>
                <a:avLst/>
                <a:gdLst>
                  <a:gd name="connsiteX0" fmla="*/ 0 w 1590117"/>
                  <a:gd name="connsiteY0" fmla="*/ 0 h 331862"/>
                  <a:gd name="connsiteX1" fmla="*/ 1590117 w 1590117"/>
                  <a:gd name="connsiteY1" fmla="*/ 0 h 331862"/>
                  <a:gd name="connsiteX2" fmla="*/ 1590117 w 1590117"/>
                  <a:gd name="connsiteY2" fmla="*/ 331862 h 331862"/>
                  <a:gd name="connsiteX3" fmla="*/ 0 w 1590117"/>
                  <a:gd name="connsiteY3" fmla="*/ 331862 h 331862"/>
                  <a:gd name="connsiteX4" fmla="*/ 0 w 1590117"/>
                  <a:gd name="connsiteY4" fmla="*/ 0 h 331862"/>
                  <a:gd name="connsiteX0" fmla="*/ 0 w 1590117"/>
                  <a:gd name="connsiteY0" fmla="*/ 331862 h 423302"/>
                  <a:gd name="connsiteX1" fmla="*/ 0 w 1590117"/>
                  <a:gd name="connsiteY1" fmla="*/ 0 h 423302"/>
                  <a:gd name="connsiteX2" fmla="*/ 1590117 w 1590117"/>
                  <a:gd name="connsiteY2" fmla="*/ 0 h 423302"/>
                  <a:gd name="connsiteX3" fmla="*/ 1590117 w 1590117"/>
                  <a:gd name="connsiteY3" fmla="*/ 331862 h 423302"/>
                  <a:gd name="connsiteX4" fmla="*/ 91440 w 1590117"/>
                  <a:gd name="connsiteY4" fmla="*/ 423302 h 423302"/>
                  <a:gd name="connsiteX0" fmla="*/ 0 w 1590117"/>
                  <a:gd name="connsiteY0" fmla="*/ 331862 h 331862"/>
                  <a:gd name="connsiteX1" fmla="*/ 0 w 1590117"/>
                  <a:gd name="connsiteY1" fmla="*/ 0 h 331862"/>
                  <a:gd name="connsiteX2" fmla="*/ 1590117 w 1590117"/>
                  <a:gd name="connsiteY2" fmla="*/ 0 h 331862"/>
                  <a:gd name="connsiteX3" fmla="*/ 1590117 w 1590117"/>
                  <a:gd name="connsiteY3" fmla="*/ 331862 h 33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0117" h="331862">
                    <a:moveTo>
                      <a:pt x="0" y="331862"/>
                    </a:moveTo>
                    <a:lnTo>
                      <a:pt x="0" y="0"/>
                    </a:lnTo>
                    <a:lnTo>
                      <a:pt x="1590117" y="0"/>
                    </a:lnTo>
                    <a:lnTo>
                      <a:pt x="1590117" y="33186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543050"/>
                <a:r>
                  <a:rPr lang="en-US" altLang="ko-KR" sz="1100" b="1" spc="3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Poster · Images (20)</a:t>
                </a:r>
                <a:endParaRPr lang="ko-KR" altLang="en-US" sz="1100" b="1" spc="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47" name="직사각형 9220"/>
              <p:cNvSpPr/>
              <p:nvPr/>
            </p:nvSpPr>
            <p:spPr>
              <a:xfrm>
                <a:off x="3324483" y="5915016"/>
                <a:ext cx="1464414" cy="299680"/>
              </a:xfrm>
              <a:custGeom>
                <a:avLst/>
                <a:gdLst>
                  <a:gd name="connsiteX0" fmla="*/ 0 w 1650689"/>
                  <a:gd name="connsiteY0" fmla="*/ 0 h 331862"/>
                  <a:gd name="connsiteX1" fmla="*/ 1650689 w 1650689"/>
                  <a:gd name="connsiteY1" fmla="*/ 0 h 331862"/>
                  <a:gd name="connsiteX2" fmla="*/ 1650689 w 1650689"/>
                  <a:gd name="connsiteY2" fmla="*/ 331862 h 331862"/>
                  <a:gd name="connsiteX3" fmla="*/ 0 w 1650689"/>
                  <a:gd name="connsiteY3" fmla="*/ 331862 h 331862"/>
                  <a:gd name="connsiteX4" fmla="*/ 0 w 1650689"/>
                  <a:gd name="connsiteY4" fmla="*/ 0 h 331862"/>
                  <a:gd name="connsiteX0" fmla="*/ 0 w 1650689"/>
                  <a:gd name="connsiteY0" fmla="*/ 331862 h 423302"/>
                  <a:gd name="connsiteX1" fmla="*/ 0 w 1650689"/>
                  <a:gd name="connsiteY1" fmla="*/ 0 h 423302"/>
                  <a:gd name="connsiteX2" fmla="*/ 1650689 w 1650689"/>
                  <a:gd name="connsiteY2" fmla="*/ 0 h 423302"/>
                  <a:gd name="connsiteX3" fmla="*/ 1650689 w 1650689"/>
                  <a:gd name="connsiteY3" fmla="*/ 331862 h 423302"/>
                  <a:gd name="connsiteX4" fmla="*/ 91440 w 1650689"/>
                  <a:gd name="connsiteY4" fmla="*/ 423302 h 423302"/>
                  <a:gd name="connsiteX0" fmla="*/ 0 w 1650689"/>
                  <a:gd name="connsiteY0" fmla="*/ 331862 h 331862"/>
                  <a:gd name="connsiteX1" fmla="*/ 0 w 1650689"/>
                  <a:gd name="connsiteY1" fmla="*/ 0 h 331862"/>
                  <a:gd name="connsiteX2" fmla="*/ 1650689 w 1650689"/>
                  <a:gd name="connsiteY2" fmla="*/ 0 h 331862"/>
                  <a:gd name="connsiteX3" fmla="*/ 1650689 w 1650689"/>
                  <a:gd name="connsiteY3" fmla="*/ 331862 h 33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0689" h="331862">
                    <a:moveTo>
                      <a:pt x="0" y="331862"/>
                    </a:moveTo>
                    <a:lnTo>
                      <a:pt x="0" y="0"/>
                    </a:lnTo>
                    <a:lnTo>
                      <a:pt x="1650689" y="0"/>
                    </a:lnTo>
                    <a:lnTo>
                      <a:pt x="1650689" y="331862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543050"/>
                <a:r>
                  <a:rPr lang="en-US" altLang="ko-KR" sz="1100" b="1" spc="3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Multi Media </a:t>
                </a:r>
                <a:r>
                  <a:rPr lang="en-US" altLang="ko-KR" sz="1100" b="1" spc="3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(5)</a:t>
                </a:r>
                <a:endParaRPr lang="ko-KR" altLang="en-US" sz="1100" b="1" spc="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48" name="직사각형 74"/>
              <p:cNvSpPr/>
              <p:nvPr/>
            </p:nvSpPr>
            <p:spPr>
              <a:xfrm>
                <a:off x="157828" y="5915018"/>
                <a:ext cx="1571616" cy="299680"/>
              </a:xfrm>
              <a:custGeom>
                <a:avLst/>
                <a:gdLst>
                  <a:gd name="connsiteX0" fmla="*/ 0 w 2362262"/>
                  <a:gd name="connsiteY0" fmla="*/ 0 h 358793"/>
                  <a:gd name="connsiteX1" fmla="*/ 2362262 w 2362262"/>
                  <a:gd name="connsiteY1" fmla="*/ 0 h 358793"/>
                  <a:gd name="connsiteX2" fmla="*/ 2362262 w 2362262"/>
                  <a:gd name="connsiteY2" fmla="*/ 358793 h 358793"/>
                  <a:gd name="connsiteX3" fmla="*/ 0 w 2362262"/>
                  <a:gd name="connsiteY3" fmla="*/ 358793 h 358793"/>
                  <a:gd name="connsiteX4" fmla="*/ 0 w 2362262"/>
                  <a:gd name="connsiteY4" fmla="*/ 0 h 358793"/>
                  <a:gd name="connsiteX0" fmla="*/ 0 w 2362262"/>
                  <a:gd name="connsiteY0" fmla="*/ 358793 h 450233"/>
                  <a:gd name="connsiteX1" fmla="*/ 0 w 2362262"/>
                  <a:gd name="connsiteY1" fmla="*/ 0 h 450233"/>
                  <a:gd name="connsiteX2" fmla="*/ 2362262 w 2362262"/>
                  <a:gd name="connsiteY2" fmla="*/ 0 h 450233"/>
                  <a:gd name="connsiteX3" fmla="*/ 2362262 w 2362262"/>
                  <a:gd name="connsiteY3" fmla="*/ 358793 h 450233"/>
                  <a:gd name="connsiteX4" fmla="*/ 91440 w 2362262"/>
                  <a:gd name="connsiteY4" fmla="*/ 450233 h 450233"/>
                  <a:gd name="connsiteX0" fmla="*/ 0 w 2362262"/>
                  <a:gd name="connsiteY0" fmla="*/ 358793 h 358793"/>
                  <a:gd name="connsiteX1" fmla="*/ 0 w 2362262"/>
                  <a:gd name="connsiteY1" fmla="*/ 0 h 358793"/>
                  <a:gd name="connsiteX2" fmla="*/ 2362262 w 2362262"/>
                  <a:gd name="connsiteY2" fmla="*/ 0 h 358793"/>
                  <a:gd name="connsiteX3" fmla="*/ 2362262 w 2362262"/>
                  <a:gd name="connsiteY3" fmla="*/ 358793 h 35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2262" h="358793">
                    <a:moveTo>
                      <a:pt x="0" y="358793"/>
                    </a:moveTo>
                    <a:lnTo>
                      <a:pt x="0" y="0"/>
                    </a:lnTo>
                    <a:lnTo>
                      <a:pt x="2362262" y="0"/>
                    </a:lnTo>
                    <a:lnTo>
                      <a:pt x="2362262" y="358793"/>
                    </a:lnTo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1543050"/>
                <a:r>
                  <a:rPr lang="en-US" altLang="ko-KR" sz="1100" b="1" spc="3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Main / Episodes</a:t>
                </a:r>
                <a:endParaRPr lang="ko-KR" altLang="en-US" sz="1100" b="1" spc="3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cxnSp>
          <p:nvCxnSpPr>
            <p:cNvPr id="144" name="직선 연결선 143"/>
            <p:cNvCxnSpPr/>
            <p:nvPr/>
          </p:nvCxnSpPr>
          <p:spPr>
            <a:xfrm>
              <a:off x="2381250" y="5652401"/>
              <a:ext cx="69607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0" y="1791916"/>
            <a:ext cx="9605117" cy="3448050"/>
            <a:chOff x="0" y="1791916"/>
            <a:chExt cx="9605117" cy="3448050"/>
          </a:xfrm>
        </p:grpSpPr>
        <p:pic>
          <p:nvPicPr>
            <p:cNvPr id="13313" name="Picture 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91916"/>
              <a:ext cx="9334500" cy="3448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2520355" y="1848554"/>
              <a:ext cx="7084762" cy="3224748"/>
              <a:chOff x="2520355" y="1848554"/>
              <a:chExt cx="7084762" cy="3224748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2529362" y="2224970"/>
                <a:ext cx="6671788" cy="1776277"/>
                <a:chOff x="2414454" y="2653730"/>
                <a:chExt cx="6671788" cy="1776277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2414454" y="3220682"/>
                  <a:ext cx="5363018" cy="1209325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Drama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|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60min 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X  16episodes  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|  </a:t>
                  </a:r>
                  <a:r>
                    <a:rPr lang="ko-KR" alt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2011  ( 2011.3.5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~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)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Channel :</a:t>
                  </a:r>
                  <a:r>
                    <a:rPr lang="ko-KR" altLang="en-US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  </a:t>
                  </a:r>
                  <a:r>
                    <a:rPr lang="en-US" altLang="ko-KR" sz="900" dirty="0" err="1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tvN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|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Rating(Korea</a:t>
                  </a: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) :</a:t>
                  </a:r>
                  <a:r>
                    <a:rPr lang="en-US" altLang="ko-KR" sz="9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15 and under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Genre</a:t>
                  </a:r>
                  <a:r>
                    <a:rPr lang="ko-KR" altLang="en-US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: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Romantic  Comedy </a:t>
                  </a:r>
                </a:p>
                <a:p>
                  <a:pPr>
                    <a:lnSpc>
                      <a:spcPct val="140000"/>
                    </a:lnSpc>
                  </a:pP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Cast :</a:t>
                  </a:r>
                  <a:r>
                    <a:rPr lang="en-US" altLang="ko-KR" sz="9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 </a:t>
                  </a:r>
                  <a:r>
                    <a:rPr lang="ko-KR" altLang="en-US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Jo Yeo-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jung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Kim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Jung-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hoon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Choi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Yeo-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jin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Choi song-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hyun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Kim 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Hyung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-min </a:t>
                  </a:r>
                </a:p>
                <a:p>
                  <a:pPr defTabSz="1245052">
                    <a:lnSpc>
                      <a:spcPct val="130000"/>
                    </a:lnSpc>
                    <a:defRPr/>
                  </a:pPr>
                  <a:r>
                    <a:rPr lang="en-US" altLang="ko-KR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Director / Writer</a:t>
                  </a:r>
                  <a:r>
                    <a:rPr lang="ko-KR" altLang="en-US" sz="900" b="1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: </a:t>
                  </a:r>
                  <a:r>
                    <a:rPr lang="ko-KR" altLang="en-US" sz="900" b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Lee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Chang-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han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, 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  Jang 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Hyun-</a:t>
                  </a:r>
                  <a:r>
                    <a:rPr lang="en-US" altLang="ko-KR" sz="900" dirty="0" err="1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jung</a:t>
                  </a:r>
                  <a:endParaRPr lang="en-US" altLang="ko-KR" sz="900" dirty="0">
                    <a:solidFill>
                      <a:schemeClr val="bg1"/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414454" y="2653730"/>
                  <a:ext cx="6671788" cy="318924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>
                    <a:tabLst>
                      <a:tab pos="628650" algn="l"/>
                    </a:tabLst>
                  </a:pPr>
                  <a:r>
                    <a:rPr lang="en-US" altLang="ko-KR" sz="16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In Needs Of Romance</a:t>
                  </a: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2520355" y="4195613"/>
                <a:ext cx="3792137" cy="877689"/>
                <a:chOff x="2520355" y="3528492"/>
                <a:chExt cx="3792137" cy="877689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2532104" y="3528492"/>
                  <a:ext cx="1483359" cy="216024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715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5430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3145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0861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8576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291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4006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1722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  <a:latin typeface="+mj-lt"/>
                      <a:ea typeface="돋움" pitchFamily="50" charset="-127"/>
                    </a:rPr>
                    <a:t>Poster / Images </a:t>
                  </a:r>
                  <a:r>
                    <a:rPr lang="en-US" altLang="ko-KR" sz="1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rPr>
                    <a:t>(20)</a:t>
                  </a:r>
                  <a:endParaRPr lang="ko-KR" altLang="en-US" sz="1000" b="1" dirty="0">
                    <a:solidFill>
                      <a:schemeClr val="bg1">
                        <a:lumMod val="50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  <p:grpSp>
              <p:nvGrpSpPr>
                <p:cNvPr id="228" name="그룹 227"/>
                <p:cNvGrpSpPr/>
                <p:nvPr/>
              </p:nvGrpSpPr>
              <p:grpSpPr>
                <a:xfrm>
                  <a:off x="2520355" y="3799438"/>
                  <a:ext cx="3792137" cy="606743"/>
                  <a:chOff x="2150250" y="4658824"/>
                  <a:chExt cx="3571875" cy="571501"/>
                </a:xfrm>
              </p:grpSpPr>
              <p:pic>
                <p:nvPicPr>
                  <p:cNvPr id="229" name="Picture 4" descr="포토 썸네일">
                    <a:hlinkClick r:id="rId9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50250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0" name="Picture 4" descr="포토 썸네일">
                    <a:hlinkClick r:id="rId9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5512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4" descr="포토 썸네일">
                    <a:hlinkClick r:id="rId9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0000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" name="Picture 4" descr="포토 썸네일">
                    <a:hlinkClick r:id="rId9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64875" y="4658824"/>
                    <a:ext cx="857250" cy="57150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8732" y="2536460"/>
                <a:ext cx="21907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" name="그룹 12"/>
              <p:cNvGrpSpPr/>
              <p:nvPr/>
            </p:nvGrpSpPr>
            <p:grpSpPr>
              <a:xfrm>
                <a:off x="2554263" y="1848554"/>
                <a:ext cx="3143738" cy="211203"/>
                <a:chOff x="6059363" y="1803112"/>
                <a:chExt cx="3143738" cy="211203"/>
              </a:xfrm>
            </p:grpSpPr>
            <p:sp>
              <p:nvSpPr>
                <p:cNvPr id="111" name="TextBox 110"/>
                <p:cNvSpPr txBox="1"/>
                <p:nvPr/>
              </p:nvSpPr>
              <p:spPr>
                <a:xfrm>
                  <a:off x="7129958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|  Send to  E-mail</a:t>
                  </a: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8195336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|  Favorites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6059363" y="1803112"/>
                  <a:ext cx="1007765" cy="211203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Request  Program</a:t>
                  </a:r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7904845" y="1848554"/>
                <a:ext cx="1537516" cy="195814"/>
                <a:chOff x="7904845" y="1848554"/>
                <a:chExt cx="1537516" cy="195814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04845" y="1855205"/>
                  <a:ext cx="1341000" cy="1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32" name="TextBox 131"/>
                <p:cNvSpPr txBox="1"/>
                <p:nvPr/>
              </p:nvSpPr>
              <p:spPr>
                <a:xfrm>
                  <a:off x="8148704" y="1848554"/>
                  <a:ext cx="1293657" cy="195814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ko-KR" sz="800" b="1" dirty="0" smtClean="0">
                      <a:latin typeface="+mj-lt"/>
                      <a:ea typeface="돋움" pitchFamily="50" charset="-127"/>
                    </a:rPr>
                    <a:t>Brochure Download</a:t>
                  </a: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6444378" y="4217218"/>
                <a:ext cx="3160739" cy="851781"/>
                <a:chOff x="6444378" y="4217218"/>
                <a:chExt cx="3160739" cy="851781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6444378" y="4217218"/>
                  <a:ext cx="2815253" cy="851781"/>
                  <a:chOff x="6444378" y="3550097"/>
                  <a:chExt cx="2815253" cy="851781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6444378" y="3550097"/>
                    <a:ext cx="1483359" cy="216024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>
                    <a:defPPr>
                      <a:defRPr lang="ko-KR"/>
                    </a:defPPr>
                    <a:lvl1pPr marL="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7152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54305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31457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08610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85762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462915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5400675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6172200" algn="l" defTabSz="1543050" rtl="0" eaLnBrk="1" latinLnBrk="1" hangingPunct="1">
                      <a:defRPr sz="30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000" b="1" dirty="0" smtClean="0">
                        <a:solidFill>
                          <a:schemeClr val="bg1"/>
                        </a:solidFill>
                        <a:latin typeface="+mj-lt"/>
                        <a:ea typeface="돋움" pitchFamily="50" charset="-127"/>
                      </a:rPr>
                      <a:t>Multi Media </a:t>
                    </a:r>
                    <a:r>
                      <a:rPr lang="en-US" altLang="ko-KR" sz="1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  <a:ea typeface="돋움" pitchFamily="50" charset="-127"/>
                      </a:rPr>
                      <a:t>(5)</a:t>
                    </a:r>
                    <a:endParaRPr lang="ko-KR" altLang="en-US" sz="10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  <a:ea typeface="돋움" pitchFamily="50" charset="-127"/>
                    </a:endParaRPr>
                  </a:p>
                </p:txBody>
              </p:sp>
              <p:grpSp>
                <p:nvGrpSpPr>
                  <p:cNvPr id="233" name="그룹 232"/>
                  <p:cNvGrpSpPr/>
                  <p:nvPr/>
                </p:nvGrpSpPr>
                <p:grpSpPr>
                  <a:xfrm>
                    <a:off x="6448393" y="3795135"/>
                    <a:ext cx="2811238" cy="606743"/>
                    <a:chOff x="5855475" y="4658824"/>
                    <a:chExt cx="2647950" cy="571501"/>
                  </a:xfrm>
                </p:grpSpPr>
                <p:pic>
                  <p:nvPicPr>
                    <p:cNvPr id="234" name="Picture 4" descr="포토 썸네일">
                      <a:hlinkClick r:id="rId9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55475" y="4658824"/>
                      <a:ext cx="857250" cy="5715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5" name="Picture 4" descr="포토 썸네일">
                      <a:hlinkClick r:id="rId9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750825" y="4658824"/>
                      <a:ext cx="857250" cy="5715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6" name="Picture 4" descr="포토 썸네일">
                      <a:hlinkClick r:id="rId9"/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46175" y="4658824"/>
                      <a:ext cx="857250" cy="5715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85" name="그룹 84"/>
                <p:cNvGrpSpPr/>
                <p:nvPr/>
              </p:nvGrpSpPr>
              <p:grpSpPr>
                <a:xfrm>
                  <a:off x="6461415" y="4853028"/>
                  <a:ext cx="910800" cy="215971"/>
                  <a:chOff x="9777733" y="4001247"/>
                  <a:chExt cx="910800" cy="215971"/>
                </a:xfrm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9777733" y="4001247"/>
                    <a:ext cx="910800" cy="215971"/>
                  </a:xfrm>
                  <a:prstGeom prst="rect">
                    <a:avLst/>
                  </a:prstGeom>
                  <a:solidFill>
                    <a:schemeClr val="tx1">
                      <a:alpha val="6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57600" bIns="28800" rtlCol="0" anchor="ctr"/>
                  <a:lstStyle/>
                  <a:p>
                    <a:pPr algn="r" defTabSz="1245052"/>
                    <a:r>
                      <a:rPr lang="en-US" altLang="ko-KR" sz="900" spc="-2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돋움" pitchFamily="50" charset="-127"/>
                      </a:rPr>
                      <a:t>Ep.01</a:t>
                    </a:r>
                    <a:endPara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endParaRPr>
                  </a:p>
                </p:txBody>
              </p:sp>
              <p:grpSp>
                <p:nvGrpSpPr>
                  <p:cNvPr id="87" name="그룹 86"/>
                  <p:cNvGrpSpPr>
                    <a:grpSpLocks noChangeAspect="1"/>
                  </p:cNvGrpSpPr>
                  <p:nvPr/>
                </p:nvGrpSpPr>
                <p:grpSpPr>
                  <a:xfrm>
                    <a:off x="9807741" y="4027499"/>
                    <a:ext cx="158400" cy="158400"/>
                    <a:chOff x="9756313" y="5763150"/>
                    <a:chExt cx="180000" cy="180000"/>
                  </a:xfrm>
                </p:grpSpPr>
                <p:sp>
                  <p:nvSpPr>
                    <p:cNvPr id="88" name="타원 87"/>
                    <p:cNvSpPr/>
                    <p:nvPr/>
                  </p:nvSpPr>
                  <p:spPr>
                    <a:xfrm>
                      <a:off x="9756313" y="5763150"/>
                      <a:ext cx="180000" cy="180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89" name="모서리가 둥근 직사각형 20"/>
                    <p:cNvSpPr/>
                    <p:nvPr/>
                  </p:nvSpPr>
                  <p:spPr>
                    <a:xfrm rot="2700000">
                      <a:off x="9805868" y="5821106"/>
                      <a:ext cx="61364" cy="61364"/>
                    </a:xfrm>
                    <a:custGeom>
                      <a:avLst/>
                      <a:gdLst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7" fmla="*/ 0 w 328738"/>
                        <a:gd name="connsiteY7" fmla="*/ 298162 h 328738"/>
                        <a:gd name="connsiteX8" fmla="*/ 0 w 328738"/>
                        <a:gd name="connsiteY8" fmla="*/ 30576 h 328738"/>
                        <a:gd name="connsiteX0" fmla="*/ 0 w 328738"/>
                        <a:gd name="connsiteY0" fmla="*/ 298162 h 389602"/>
                        <a:gd name="connsiteX1" fmla="*/ 0 w 328738"/>
                        <a:gd name="connsiteY1" fmla="*/ 30576 h 389602"/>
                        <a:gd name="connsiteX2" fmla="*/ 30576 w 328738"/>
                        <a:gd name="connsiteY2" fmla="*/ 0 h 389602"/>
                        <a:gd name="connsiteX3" fmla="*/ 298162 w 328738"/>
                        <a:gd name="connsiteY3" fmla="*/ 0 h 389602"/>
                        <a:gd name="connsiteX4" fmla="*/ 328738 w 328738"/>
                        <a:gd name="connsiteY4" fmla="*/ 30576 h 389602"/>
                        <a:gd name="connsiteX5" fmla="*/ 328738 w 328738"/>
                        <a:gd name="connsiteY5" fmla="*/ 298162 h 389602"/>
                        <a:gd name="connsiteX6" fmla="*/ 298162 w 328738"/>
                        <a:gd name="connsiteY6" fmla="*/ 328738 h 389602"/>
                        <a:gd name="connsiteX7" fmla="*/ 30576 w 328738"/>
                        <a:gd name="connsiteY7" fmla="*/ 328738 h 389602"/>
                        <a:gd name="connsiteX8" fmla="*/ 91440 w 328738"/>
                        <a:gd name="connsiteY8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6" fmla="*/ 0 w 328737"/>
                        <a:gd name="connsiteY6" fmla="*/ 30576 h 328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8737" h="328738">
                          <a:moveTo>
                            <a:pt x="0" y="30576"/>
                          </a:moveTo>
                          <a:cubicBezTo>
                            <a:pt x="0" y="13689"/>
                            <a:pt x="13688" y="0"/>
                            <a:pt x="30575" y="0"/>
                          </a:cubicBezTo>
                          <a:lnTo>
                            <a:pt x="298161" y="0"/>
                          </a:lnTo>
                          <a:cubicBezTo>
                            <a:pt x="315048" y="0"/>
                            <a:pt x="328737" y="13689"/>
                            <a:pt x="328737" y="30576"/>
                          </a:cubicBezTo>
                          <a:lnTo>
                            <a:pt x="328737" y="298162"/>
                          </a:lnTo>
                          <a:cubicBezTo>
                            <a:pt x="328737" y="315049"/>
                            <a:pt x="315048" y="328738"/>
                            <a:pt x="298161" y="328738"/>
                          </a:cubicBezTo>
                          <a:lnTo>
                            <a:pt x="0" y="3057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90" name="그룹 89"/>
                <p:cNvGrpSpPr/>
                <p:nvPr/>
              </p:nvGrpSpPr>
              <p:grpSpPr>
                <a:xfrm>
                  <a:off x="7404390" y="4853028"/>
                  <a:ext cx="910800" cy="215971"/>
                  <a:chOff x="9777733" y="4001247"/>
                  <a:chExt cx="910800" cy="215971"/>
                </a:xfrm>
              </p:grpSpPr>
              <p:sp>
                <p:nvSpPr>
                  <p:cNvPr id="91" name="직사각형 90"/>
                  <p:cNvSpPr/>
                  <p:nvPr/>
                </p:nvSpPr>
                <p:spPr>
                  <a:xfrm>
                    <a:off x="9777733" y="4001247"/>
                    <a:ext cx="910800" cy="215971"/>
                  </a:xfrm>
                  <a:prstGeom prst="rect">
                    <a:avLst/>
                  </a:prstGeom>
                  <a:solidFill>
                    <a:schemeClr val="tx1">
                      <a:alpha val="6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57600" bIns="28800" rtlCol="0" anchor="ctr"/>
                  <a:lstStyle/>
                  <a:p>
                    <a:pPr algn="r" defTabSz="1245052"/>
                    <a:r>
                      <a:rPr lang="en-US" altLang="ko-KR" sz="900" spc="-2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돋움" pitchFamily="50" charset="-127"/>
                      </a:rPr>
                      <a:t>Trailer</a:t>
                    </a:r>
                    <a:endPara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endParaRPr>
                  </a:p>
                </p:txBody>
              </p:sp>
              <p:grpSp>
                <p:nvGrpSpPr>
                  <p:cNvPr id="92" name="그룹 91"/>
                  <p:cNvGrpSpPr>
                    <a:grpSpLocks noChangeAspect="1"/>
                  </p:cNvGrpSpPr>
                  <p:nvPr/>
                </p:nvGrpSpPr>
                <p:grpSpPr>
                  <a:xfrm>
                    <a:off x="9807741" y="4027499"/>
                    <a:ext cx="158400" cy="158400"/>
                    <a:chOff x="9756313" y="5763150"/>
                    <a:chExt cx="180000" cy="180000"/>
                  </a:xfrm>
                </p:grpSpPr>
                <p:sp>
                  <p:nvSpPr>
                    <p:cNvPr id="93" name="타원 92"/>
                    <p:cNvSpPr/>
                    <p:nvPr/>
                  </p:nvSpPr>
                  <p:spPr>
                    <a:xfrm>
                      <a:off x="9756313" y="5763150"/>
                      <a:ext cx="180000" cy="180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94" name="모서리가 둥근 직사각형 20"/>
                    <p:cNvSpPr/>
                    <p:nvPr/>
                  </p:nvSpPr>
                  <p:spPr>
                    <a:xfrm rot="2700000">
                      <a:off x="9805868" y="5821106"/>
                      <a:ext cx="61364" cy="61364"/>
                    </a:xfrm>
                    <a:custGeom>
                      <a:avLst/>
                      <a:gdLst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7" fmla="*/ 0 w 328738"/>
                        <a:gd name="connsiteY7" fmla="*/ 298162 h 328738"/>
                        <a:gd name="connsiteX8" fmla="*/ 0 w 328738"/>
                        <a:gd name="connsiteY8" fmla="*/ 30576 h 328738"/>
                        <a:gd name="connsiteX0" fmla="*/ 0 w 328738"/>
                        <a:gd name="connsiteY0" fmla="*/ 298162 h 389602"/>
                        <a:gd name="connsiteX1" fmla="*/ 0 w 328738"/>
                        <a:gd name="connsiteY1" fmla="*/ 30576 h 389602"/>
                        <a:gd name="connsiteX2" fmla="*/ 30576 w 328738"/>
                        <a:gd name="connsiteY2" fmla="*/ 0 h 389602"/>
                        <a:gd name="connsiteX3" fmla="*/ 298162 w 328738"/>
                        <a:gd name="connsiteY3" fmla="*/ 0 h 389602"/>
                        <a:gd name="connsiteX4" fmla="*/ 328738 w 328738"/>
                        <a:gd name="connsiteY4" fmla="*/ 30576 h 389602"/>
                        <a:gd name="connsiteX5" fmla="*/ 328738 w 328738"/>
                        <a:gd name="connsiteY5" fmla="*/ 298162 h 389602"/>
                        <a:gd name="connsiteX6" fmla="*/ 298162 w 328738"/>
                        <a:gd name="connsiteY6" fmla="*/ 328738 h 389602"/>
                        <a:gd name="connsiteX7" fmla="*/ 30576 w 328738"/>
                        <a:gd name="connsiteY7" fmla="*/ 328738 h 389602"/>
                        <a:gd name="connsiteX8" fmla="*/ 91440 w 328738"/>
                        <a:gd name="connsiteY8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6" fmla="*/ 0 w 328737"/>
                        <a:gd name="connsiteY6" fmla="*/ 30576 h 328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8737" h="328738">
                          <a:moveTo>
                            <a:pt x="0" y="30576"/>
                          </a:moveTo>
                          <a:cubicBezTo>
                            <a:pt x="0" y="13689"/>
                            <a:pt x="13688" y="0"/>
                            <a:pt x="30575" y="0"/>
                          </a:cubicBezTo>
                          <a:lnTo>
                            <a:pt x="298161" y="0"/>
                          </a:lnTo>
                          <a:cubicBezTo>
                            <a:pt x="315048" y="0"/>
                            <a:pt x="328737" y="13689"/>
                            <a:pt x="328737" y="30576"/>
                          </a:cubicBezTo>
                          <a:lnTo>
                            <a:pt x="328737" y="298162"/>
                          </a:lnTo>
                          <a:cubicBezTo>
                            <a:pt x="328737" y="315049"/>
                            <a:pt x="315048" y="328738"/>
                            <a:pt x="298161" y="328738"/>
                          </a:cubicBezTo>
                          <a:lnTo>
                            <a:pt x="0" y="3057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</p:grpSp>
            </p:grpSp>
            <p:grpSp>
              <p:nvGrpSpPr>
                <p:cNvPr id="95" name="그룹 94"/>
                <p:cNvGrpSpPr/>
                <p:nvPr/>
              </p:nvGrpSpPr>
              <p:grpSpPr>
                <a:xfrm>
                  <a:off x="8356890" y="4853028"/>
                  <a:ext cx="910800" cy="215971"/>
                  <a:chOff x="9777733" y="4001247"/>
                  <a:chExt cx="910800" cy="215971"/>
                </a:xfrm>
              </p:grpSpPr>
              <p:sp>
                <p:nvSpPr>
                  <p:cNvPr id="96" name="직사각형 95"/>
                  <p:cNvSpPr/>
                  <p:nvPr/>
                </p:nvSpPr>
                <p:spPr>
                  <a:xfrm>
                    <a:off x="9777733" y="4001247"/>
                    <a:ext cx="910800" cy="215971"/>
                  </a:xfrm>
                  <a:prstGeom prst="rect">
                    <a:avLst/>
                  </a:prstGeom>
                  <a:solidFill>
                    <a:schemeClr val="tx1">
                      <a:alpha val="60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57600" bIns="28800" rtlCol="0" anchor="ctr"/>
                  <a:lstStyle/>
                  <a:p>
                    <a:pPr algn="r" defTabSz="1245052"/>
                    <a:r>
                      <a:rPr lang="en-US" altLang="ko-KR" sz="900" spc="-2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돋움" pitchFamily="50" charset="-127"/>
                      </a:rPr>
                      <a:t>Making</a:t>
                    </a:r>
                    <a:endParaRPr lang="ko-KR" altLang="en-US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endParaRPr>
                  </a:p>
                </p:txBody>
              </p:sp>
              <p:grpSp>
                <p:nvGrpSpPr>
                  <p:cNvPr id="97" name="그룹 96"/>
                  <p:cNvGrpSpPr>
                    <a:grpSpLocks noChangeAspect="1"/>
                  </p:cNvGrpSpPr>
                  <p:nvPr/>
                </p:nvGrpSpPr>
                <p:grpSpPr>
                  <a:xfrm>
                    <a:off x="9807741" y="4027499"/>
                    <a:ext cx="158400" cy="158400"/>
                    <a:chOff x="9756313" y="5763150"/>
                    <a:chExt cx="180000" cy="180000"/>
                  </a:xfrm>
                </p:grpSpPr>
                <p:sp>
                  <p:nvSpPr>
                    <p:cNvPr id="98" name="타원 97"/>
                    <p:cNvSpPr/>
                    <p:nvPr/>
                  </p:nvSpPr>
                  <p:spPr>
                    <a:xfrm>
                      <a:off x="9756313" y="5763150"/>
                      <a:ext cx="180000" cy="1800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  <p:sp>
                  <p:nvSpPr>
                    <p:cNvPr id="99" name="모서리가 둥근 직사각형 20"/>
                    <p:cNvSpPr/>
                    <p:nvPr/>
                  </p:nvSpPr>
                  <p:spPr>
                    <a:xfrm rot="2700000">
                      <a:off x="9805868" y="5821106"/>
                      <a:ext cx="61364" cy="61364"/>
                    </a:xfrm>
                    <a:custGeom>
                      <a:avLst/>
                      <a:gdLst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7" fmla="*/ 0 w 328738"/>
                        <a:gd name="connsiteY7" fmla="*/ 298162 h 328738"/>
                        <a:gd name="connsiteX8" fmla="*/ 0 w 328738"/>
                        <a:gd name="connsiteY8" fmla="*/ 30576 h 328738"/>
                        <a:gd name="connsiteX0" fmla="*/ 0 w 328738"/>
                        <a:gd name="connsiteY0" fmla="*/ 298162 h 389602"/>
                        <a:gd name="connsiteX1" fmla="*/ 0 w 328738"/>
                        <a:gd name="connsiteY1" fmla="*/ 30576 h 389602"/>
                        <a:gd name="connsiteX2" fmla="*/ 30576 w 328738"/>
                        <a:gd name="connsiteY2" fmla="*/ 0 h 389602"/>
                        <a:gd name="connsiteX3" fmla="*/ 298162 w 328738"/>
                        <a:gd name="connsiteY3" fmla="*/ 0 h 389602"/>
                        <a:gd name="connsiteX4" fmla="*/ 328738 w 328738"/>
                        <a:gd name="connsiteY4" fmla="*/ 30576 h 389602"/>
                        <a:gd name="connsiteX5" fmla="*/ 328738 w 328738"/>
                        <a:gd name="connsiteY5" fmla="*/ 298162 h 389602"/>
                        <a:gd name="connsiteX6" fmla="*/ 298162 w 328738"/>
                        <a:gd name="connsiteY6" fmla="*/ 328738 h 389602"/>
                        <a:gd name="connsiteX7" fmla="*/ 30576 w 328738"/>
                        <a:gd name="connsiteY7" fmla="*/ 328738 h 389602"/>
                        <a:gd name="connsiteX8" fmla="*/ 91440 w 328738"/>
                        <a:gd name="connsiteY8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89602"/>
                        <a:gd name="connsiteX1" fmla="*/ 30576 w 328738"/>
                        <a:gd name="connsiteY1" fmla="*/ 0 h 389602"/>
                        <a:gd name="connsiteX2" fmla="*/ 298162 w 328738"/>
                        <a:gd name="connsiteY2" fmla="*/ 0 h 389602"/>
                        <a:gd name="connsiteX3" fmla="*/ 328738 w 328738"/>
                        <a:gd name="connsiteY3" fmla="*/ 30576 h 389602"/>
                        <a:gd name="connsiteX4" fmla="*/ 328738 w 328738"/>
                        <a:gd name="connsiteY4" fmla="*/ 298162 h 389602"/>
                        <a:gd name="connsiteX5" fmla="*/ 298162 w 328738"/>
                        <a:gd name="connsiteY5" fmla="*/ 328738 h 389602"/>
                        <a:gd name="connsiteX6" fmla="*/ 30576 w 328738"/>
                        <a:gd name="connsiteY6" fmla="*/ 328738 h 389602"/>
                        <a:gd name="connsiteX7" fmla="*/ 91440 w 328738"/>
                        <a:gd name="connsiteY7" fmla="*/ 389602 h 389602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6" fmla="*/ 30576 w 328738"/>
                        <a:gd name="connsiteY6" fmla="*/ 328738 h 328738"/>
                        <a:gd name="connsiteX0" fmla="*/ 0 w 328738"/>
                        <a:gd name="connsiteY0" fmla="*/ 30576 h 328738"/>
                        <a:gd name="connsiteX1" fmla="*/ 30576 w 328738"/>
                        <a:gd name="connsiteY1" fmla="*/ 0 h 328738"/>
                        <a:gd name="connsiteX2" fmla="*/ 298162 w 328738"/>
                        <a:gd name="connsiteY2" fmla="*/ 0 h 328738"/>
                        <a:gd name="connsiteX3" fmla="*/ 328738 w 328738"/>
                        <a:gd name="connsiteY3" fmla="*/ 30576 h 328738"/>
                        <a:gd name="connsiteX4" fmla="*/ 328738 w 328738"/>
                        <a:gd name="connsiteY4" fmla="*/ 298162 h 328738"/>
                        <a:gd name="connsiteX5" fmla="*/ 298162 w 328738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0" fmla="*/ 0 w 328737"/>
                        <a:gd name="connsiteY0" fmla="*/ 30576 h 328738"/>
                        <a:gd name="connsiteX1" fmla="*/ 30575 w 328737"/>
                        <a:gd name="connsiteY1" fmla="*/ 0 h 328738"/>
                        <a:gd name="connsiteX2" fmla="*/ 298161 w 328737"/>
                        <a:gd name="connsiteY2" fmla="*/ 0 h 328738"/>
                        <a:gd name="connsiteX3" fmla="*/ 328737 w 328737"/>
                        <a:gd name="connsiteY3" fmla="*/ 30576 h 328738"/>
                        <a:gd name="connsiteX4" fmla="*/ 328737 w 328737"/>
                        <a:gd name="connsiteY4" fmla="*/ 298162 h 328738"/>
                        <a:gd name="connsiteX5" fmla="*/ 298161 w 328737"/>
                        <a:gd name="connsiteY5" fmla="*/ 328738 h 328738"/>
                        <a:gd name="connsiteX6" fmla="*/ 0 w 328737"/>
                        <a:gd name="connsiteY6" fmla="*/ 30576 h 3287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8737" h="328738">
                          <a:moveTo>
                            <a:pt x="0" y="30576"/>
                          </a:moveTo>
                          <a:cubicBezTo>
                            <a:pt x="0" y="13689"/>
                            <a:pt x="13688" y="0"/>
                            <a:pt x="30575" y="0"/>
                          </a:cubicBezTo>
                          <a:lnTo>
                            <a:pt x="298161" y="0"/>
                          </a:lnTo>
                          <a:cubicBezTo>
                            <a:pt x="315048" y="0"/>
                            <a:pt x="328737" y="13689"/>
                            <a:pt x="328737" y="30576"/>
                          </a:cubicBezTo>
                          <a:lnTo>
                            <a:pt x="328737" y="298162"/>
                          </a:lnTo>
                          <a:cubicBezTo>
                            <a:pt x="328737" y="315049"/>
                            <a:pt x="315048" y="328738"/>
                            <a:pt x="298161" y="328738"/>
                          </a:cubicBezTo>
                          <a:lnTo>
                            <a:pt x="0" y="30576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36000" tIns="0" rIns="0" bIns="28800" rtlCol="0" anchor="ctr"/>
                    <a:lstStyle/>
                    <a:p>
                      <a:pPr algn="ctr" defTabSz="1245052"/>
                      <a:endParaRPr lang="ko-KR" altLang="en-US" sz="1000" spc="-20" dirty="0">
                        <a:solidFill>
                          <a:schemeClr val="bg1">
                            <a:lumMod val="50000"/>
                          </a:schemeClr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p:txBody>
                </p:sp>
              </p:grpSp>
            </p:grpSp>
            <p:sp>
              <p:nvSpPr>
                <p:cNvPr id="100" name="직사각형 99"/>
                <p:cNvSpPr/>
                <p:nvPr/>
              </p:nvSpPr>
              <p:spPr>
                <a:xfrm>
                  <a:off x="7445117" y="4217218"/>
                  <a:ext cx="2160000" cy="216024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marL="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715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5430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3145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0861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85762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62915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400675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172200" algn="l" defTabSz="1543050" rtl="0" eaLnBrk="1" latinLnBrk="1" hangingPunct="1">
                    <a:defRPr sz="3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45052"/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Episode  </a:t>
                  </a:r>
                  <a:r>
                    <a:rPr lang="en-US" altLang="ko-KR" sz="900" spc="-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돋움" pitchFamily="50" charset="-127"/>
                    </a:rPr>
                    <a:t>|  </a:t>
                  </a:r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Trailer   </a:t>
                  </a:r>
                  <a:r>
                    <a:rPr lang="en-US" altLang="ko-KR" sz="900" spc="-2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돋움" pitchFamily="50" charset="-127"/>
                    </a:rPr>
                    <a:t>| </a:t>
                  </a:r>
                  <a:r>
                    <a:rPr lang="en-US" altLang="ko-KR" sz="900" spc="-20" dirty="0">
                      <a:solidFill>
                        <a:schemeClr val="bg1">
                          <a:lumMod val="75000"/>
                        </a:schemeClr>
                      </a:solidFill>
                      <a:latin typeface="+mj-lt"/>
                      <a:ea typeface="돋움" pitchFamily="50" charset="-127"/>
                    </a:rPr>
                    <a:t>  Making</a:t>
                  </a:r>
                  <a:endParaRPr lang="ko-KR" altLang="en-US" sz="900" spc="-20" dirty="0">
                    <a:solidFill>
                      <a:schemeClr val="bg1">
                        <a:lumMod val="75000"/>
                      </a:schemeClr>
                    </a:solidFill>
                    <a:latin typeface="+mj-lt"/>
                    <a:ea typeface="돋움" pitchFamily="50" charset="-127"/>
                  </a:endParaRPr>
                </a:p>
              </p:txBody>
            </p:sp>
          </p:grpSp>
        </p:grpSp>
      </p:grpSp>
      <p:pic>
        <p:nvPicPr>
          <p:cNvPr id="102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14" y="8702091"/>
            <a:ext cx="304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14" y="9720652"/>
            <a:ext cx="304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14" y="10747201"/>
            <a:ext cx="3048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8031431" y="11744862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12 and Under</a:t>
            </a:r>
            <a:endParaRPr lang="ko-KR" altLang="en-US" sz="800" b="1" spc="30" dirty="0">
              <a:solidFill>
                <a:schemeClr val="accent6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031431" y="12756276"/>
            <a:ext cx="1152000" cy="144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Restricted Rating</a:t>
            </a:r>
            <a:endParaRPr lang="ko-KR" altLang="en-US" sz="800" b="1" spc="3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031431" y="10755655"/>
            <a:ext cx="1152000" cy="14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543050"/>
            <a:r>
              <a:rPr lang="en-US" altLang="ko-KR" sz="800" b="1" spc="30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12 and Under</a:t>
            </a:r>
            <a:endParaRPr lang="ko-KR" altLang="en-US" sz="800" b="1" spc="30" dirty="0">
              <a:solidFill>
                <a:schemeClr val="accent6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38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0"/>
          <a:stretch/>
        </p:blipFill>
        <p:spPr bwMode="auto">
          <a:xfrm>
            <a:off x="-1105222" y="13826777"/>
            <a:ext cx="86484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1" name="직선 연결선 150"/>
          <p:cNvCxnSpPr/>
          <p:nvPr/>
        </p:nvCxnSpPr>
        <p:spPr>
          <a:xfrm>
            <a:off x="-2733" y="8620402"/>
            <a:ext cx="933214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-2733" y="9600406"/>
            <a:ext cx="933214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-2733" y="10570568"/>
            <a:ext cx="933214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-2733" y="11625385"/>
            <a:ext cx="933214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-2733" y="12633806"/>
            <a:ext cx="933214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29" t="24413" r="6090" b="10538"/>
          <a:stretch/>
        </p:blipFill>
        <p:spPr bwMode="auto">
          <a:xfrm>
            <a:off x="493092" y="12756189"/>
            <a:ext cx="216000" cy="1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368"/>
            <a:ext cx="9334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" y="5427860"/>
            <a:ext cx="93345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0" name="그룹 109"/>
          <p:cNvGrpSpPr/>
          <p:nvPr/>
        </p:nvGrpSpPr>
        <p:grpSpPr>
          <a:xfrm>
            <a:off x="2558732" y="2071614"/>
            <a:ext cx="4714908" cy="4986410"/>
            <a:chOff x="1836625" y="2428804"/>
            <a:chExt cx="4714908" cy="4986410"/>
          </a:xfrm>
        </p:grpSpPr>
        <p:sp>
          <p:nvSpPr>
            <p:cNvPr id="112" name="직사각형 111"/>
            <p:cNvSpPr/>
            <p:nvPr/>
          </p:nvSpPr>
          <p:spPr>
            <a:xfrm>
              <a:off x="1836625" y="2785994"/>
              <a:ext cx="4714908" cy="4629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979501" y="3129099"/>
              <a:ext cx="4429156" cy="38434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979501" y="2857432"/>
              <a:ext cx="1428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smtClean="0"/>
                <a:t>로맨스가 필요해 시즌 </a:t>
              </a:r>
              <a:r>
                <a:rPr lang="en-US" altLang="ko-KR" sz="1000" b="1" smtClean="0"/>
                <a:t>1</a:t>
              </a:r>
              <a:endParaRPr lang="ko-KR" altLang="en-US" sz="1000" b="1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19276" y="3167237"/>
              <a:ext cx="416721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스트리밍을 원하시는 콘텐츠를 적어주시면 관리자가 해당 권한을 부여해 드립니다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 </a:t>
              </a:r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관리자의 승인 시점부터 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주간 권안이 주어지며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, </a:t>
              </a:r>
              <a:r>
                <a:rPr lang="ko-KR" altLang="en-US" sz="1000" smtClean="0">
                  <a:solidFill>
                    <a:schemeClr val="bg1">
                      <a:lumMod val="75000"/>
                    </a:schemeClr>
                  </a:solidFill>
                </a:rPr>
                <a:t>기간 만료 후 이용을 원하시면 재요청하셔야 합니다</a:t>
              </a:r>
              <a:r>
                <a:rPr lang="en-US" altLang="ko-KR" sz="100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  <a:endParaRPr lang="ko-KR" altLang="en-US" sz="10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6257931" y="3271809"/>
              <a:ext cx="142876" cy="35578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5" name="실행 단추: 뒤로 또는 이전 124">
              <a:hlinkClick r:id="" action="ppaction://hlinkshowjump?jump=previousslide" highlightClick="1"/>
            </p:cNvPr>
            <p:cNvSpPr/>
            <p:nvPr/>
          </p:nvSpPr>
          <p:spPr>
            <a:xfrm rot="16200000">
              <a:off x="6257931" y="6829625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7" name="실행 단추: 뒤로 또는 이전 126">
              <a:hlinkClick r:id="" action="ppaction://hlinkshowjump?jump=previousslide" highlightClick="1"/>
            </p:cNvPr>
            <p:cNvSpPr/>
            <p:nvPr/>
          </p:nvSpPr>
          <p:spPr>
            <a:xfrm rot="5400000">
              <a:off x="6257931" y="3128934"/>
              <a:ext cx="142876" cy="142876"/>
            </a:xfrm>
            <a:prstGeom prst="actionButtonBackPrevious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274598" y="3289276"/>
              <a:ext cx="109533" cy="4572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grpSp>
          <p:nvGrpSpPr>
            <p:cNvPr id="129" name="그룹 218"/>
            <p:cNvGrpSpPr/>
            <p:nvPr/>
          </p:nvGrpSpPr>
          <p:grpSpPr>
            <a:xfrm>
              <a:off x="1836625" y="2428804"/>
              <a:ext cx="4714908" cy="361946"/>
              <a:chOff x="3043221" y="2007999"/>
              <a:chExt cx="4714908" cy="361946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3043221" y="2007999"/>
                <a:ext cx="4714908" cy="3619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    권한신청</a:t>
                </a:r>
              </a:p>
            </p:txBody>
          </p:sp>
          <p:grpSp>
            <p:nvGrpSpPr>
              <p:cNvPr id="139" name="그룹 220"/>
              <p:cNvGrpSpPr/>
              <p:nvPr/>
            </p:nvGrpSpPr>
            <p:grpSpPr>
              <a:xfrm>
                <a:off x="7431069" y="2075643"/>
                <a:ext cx="226658" cy="226658"/>
                <a:chOff x="9933916" y="256360"/>
                <a:chExt cx="360000" cy="360000"/>
              </a:xfrm>
            </p:grpSpPr>
            <p:cxnSp>
              <p:nvCxnSpPr>
                <p:cNvPr id="149" name="직선 연결선 148"/>
                <p:cNvCxnSpPr/>
                <p:nvPr/>
              </p:nvCxnSpPr>
              <p:spPr>
                <a:xfrm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/>
                <p:cNvCxnSpPr/>
                <p:nvPr/>
              </p:nvCxnSpPr>
              <p:spPr>
                <a:xfrm flipH="1">
                  <a:off x="9933916" y="256360"/>
                  <a:ext cx="360000" cy="36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0" name="직사각형 129"/>
            <p:cNvSpPr/>
            <p:nvPr/>
          </p:nvSpPr>
          <p:spPr>
            <a:xfrm>
              <a:off x="571680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935757" y="7058024"/>
              <a:ext cx="684000" cy="2664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8000">
                  <a:schemeClr val="bg1">
                    <a:lumMod val="97000"/>
                  </a:schemeClr>
                </a:gs>
                <a:gs pos="8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dist="3810" dir="5400000" algn="t" rotWithShape="0">
                <a:schemeClr val="bg1">
                  <a:lumMod val="75000"/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911" tIns="27911" rIns="27911" bIns="27911" rtlCol="0" anchor="ctr"/>
            <a:lstStyle/>
            <a:p>
              <a:pPr algn="ctr" defTabSz="1543050"/>
              <a:r>
                <a:rPr lang="ko-KR" altLang="en-US" sz="900" b="1" spc="-2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취소</a:t>
              </a:r>
              <a:endParaRPr lang="ko-KR" altLang="en-US" sz="900" b="1" spc="-2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0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lIns="36000" tIns="0" rIns="0" bIns="28800" rtlCol="0" anchor="ctr"/>
      <a:lstStyle>
        <a:defPPr defTabSz="1245052">
          <a:defRPr sz="1000" spc="-20" dirty="0">
            <a:solidFill>
              <a:schemeClr val="bg1">
                <a:lumMod val="50000"/>
              </a:schemeClr>
            </a:solidFill>
            <a:latin typeface="돋움" pitchFamily="50" charset="-127"/>
            <a:ea typeface="돋움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9264</Words>
  <Application>Microsoft Office PowerPoint</Application>
  <PresentationFormat>사용자 지정</PresentationFormat>
  <Paragraphs>5500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design-02</dc:creator>
  <cp:lastModifiedBy>design-02</cp:lastModifiedBy>
  <cp:revision>743</cp:revision>
  <cp:lastPrinted>2011-10-18T07:40:39Z</cp:lastPrinted>
  <dcterms:created xsi:type="dcterms:W3CDTF">2011-10-18T05:02:10Z</dcterms:created>
  <dcterms:modified xsi:type="dcterms:W3CDTF">2011-10-31T01:43:32Z</dcterms:modified>
</cp:coreProperties>
</file>